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321" r:id="rId9"/>
    <p:sldId id="271" r:id="rId10"/>
    <p:sldId id="323" r:id="rId11"/>
    <p:sldId id="264" r:id="rId12"/>
    <p:sldId id="324" r:id="rId13"/>
    <p:sldId id="326" r:id="rId14"/>
    <p:sldId id="272" r:id="rId15"/>
    <p:sldId id="266" r:id="rId16"/>
    <p:sldId id="334" r:id="rId17"/>
    <p:sldId id="335" r:id="rId18"/>
    <p:sldId id="336" r:id="rId19"/>
    <p:sldId id="340" r:id="rId20"/>
    <p:sldId id="338" r:id="rId21"/>
    <p:sldId id="337" r:id="rId22"/>
    <p:sldId id="339" r:id="rId23"/>
    <p:sldId id="356" r:id="rId24"/>
    <p:sldId id="357" r:id="rId25"/>
    <p:sldId id="358" r:id="rId26"/>
    <p:sldId id="359" r:id="rId27"/>
    <p:sldId id="360" r:id="rId28"/>
    <p:sldId id="361" r:id="rId29"/>
    <p:sldId id="377" r:id="rId30"/>
    <p:sldId id="378" r:id="rId31"/>
    <p:sldId id="379" r:id="rId32"/>
    <p:sldId id="380" r:id="rId33"/>
    <p:sldId id="341" r:id="rId34"/>
    <p:sldId id="345" r:id="rId35"/>
    <p:sldId id="342" r:id="rId36"/>
    <p:sldId id="346" r:id="rId37"/>
    <p:sldId id="343" r:id="rId38"/>
    <p:sldId id="347" r:id="rId39"/>
    <p:sldId id="344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68" r:id="rId49"/>
    <p:sldId id="369" r:id="rId50"/>
    <p:sldId id="370" r:id="rId51"/>
    <p:sldId id="371" r:id="rId52"/>
    <p:sldId id="364" r:id="rId53"/>
    <p:sldId id="372" r:id="rId54"/>
    <p:sldId id="373" r:id="rId55"/>
    <p:sldId id="374" r:id="rId56"/>
    <p:sldId id="362" r:id="rId57"/>
    <p:sldId id="375" r:id="rId58"/>
    <p:sldId id="376" r:id="rId59"/>
    <p:sldId id="381" r:id="rId60"/>
    <p:sldId id="382" r:id="rId61"/>
    <p:sldId id="333" r:id="rId62"/>
    <p:sldId id="332" r:id="rId63"/>
    <p:sldId id="270" r:id="rId64"/>
  </p:sldIdLst>
  <p:sldSz cx="18288000" cy="10287000"/>
  <p:notesSz cx="6858000" cy="9144000"/>
  <p:embeddedFontLst>
    <p:embeddedFont>
      <p:font typeface="TDTD순고딕" panose="020B0600000101010101" charset="-127"/>
      <p:regular r:id="rId66"/>
    </p:embeddedFont>
    <p:embeddedFont>
      <p:font typeface="TDTD순고딕 Bold" panose="020B0600000101010101" charset="-127"/>
      <p:regular r:id="rId67"/>
    </p:embeddedFont>
    <p:embeddedFont>
      <p:font typeface="Tlab 레트로라이프" panose="020B0600000101010101" charset="-127"/>
      <p:regular r:id="rId68"/>
    </p:embeddedFont>
    <p:embeddedFont>
      <p:font typeface="Tlab 레트로라이프 Bold" panose="020B0600000101010101" charset="-127"/>
      <p:regular r:id="rId69"/>
    </p:embeddedFont>
    <p:embeddedFont>
      <p:font typeface="Poppins" panose="00000500000000000000" pitchFamily="2" charset="0"/>
      <p:regular r:id="rId70"/>
      <p:bold r:id="rId71"/>
      <p:italic r:id="rId72"/>
      <p:boldItalic r:id="rId73"/>
    </p:embeddedFont>
    <p:embeddedFont>
      <p:font typeface="맑은 고딕" panose="020B0503020000020004" pitchFamily="50" charset="-127"/>
      <p:regular r:id="rId74"/>
      <p:bold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685D"/>
    <a:srgbClr val="E9F5DB"/>
    <a:srgbClr val="B8C0B9"/>
    <a:srgbClr val="6E7C6F"/>
    <a:srgbClr val="969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574" autoAdjust="0"/>
  </p:normalViewPr>
  <p:slideViewPr>
    <p:cSldViewPr>
      <p:cViewPr varScale="1">
        <p:scale>
          <a:sx n="68" d="100"/>
          <a:sy n="68" d="100"/>
        </p:scale>
        <p:origin x="81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5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40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20799-264E-4699-93BA-52B6375F7F0E}" type="datetimeFigureOut">
              <a:rPr lang="ko-KR" altLang="en-US" smtClean="0"/>
              <a:t>2025-07-01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EF457-AA9C-4426-830F-95AFF99123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691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F457-AA9C-4426-830F-95AFF991236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55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F457-AA9C-4426-830F-95AFF991236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48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sv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sv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.svg"/><Relationship Id="rId7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sv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svg"/><Relationship Id="rId7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sv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68.svg"/><Relationship Id="rId10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7.svg"/><Relationship Id="rId7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68.svg"/><Relationship Id="rId10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8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67.svg"/><Relationship Id="rId7" Type="http://schemas.openxmlformats.org/officeDocument/2006/relationships/image" Target="../media/image8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7.svg"/><Relationship Id="rId7" Type="http://schemas.openxmlformats.org/officeDocument/2006/relationships/image" Target="../media/image8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9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67.svg"/><Relationship Id="rId7" Type="http://schemas.openxmlformats.org/officeDocument/2006/relationships/image" Target="../media/image9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10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10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10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68.sv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2.svg"/><Relationship Id="rId7" Type="http://schemas.openxmlformats.org/officeDocument/2006/relationships/image" Target="../media/image10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JP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1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3" Type="http://schemas.openxmlformats.org/officeDocument/2006/relationships/image" Target="../media/image2.sv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3" Type="http://schemas.openxmlformats.org/officeDocument/2006/relationships/image" Target="../media/image2.svg"/><Relationship Id="rId7" Type="http://schemas.openxmlformats.org/officeDocument/2006/relationships/image" Target="../media/image12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3" Type="http://schemas.openxmlformats.org/officeDocument/2006/relationships/image" Target="../media/image2.svg"/><Relationship Id="rId7" Type="http://schemas.openxmlformats.org/officeDocument/2006/relationships/image" Target="../media/image129.JPG"/><Relationship Id="rId12" Type="http://schemas.openxmlformats.org/officeDocument/2006/relationships/image" Target="../media/image1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JPG"/><Relationship Id="rId11" Type="http://schemas.openxmlformats.org/officeDocument/2006/relationships/image" Target="../media/image133.JPG"/><Relationship Id="rId5" Type="http://schemas.openxmlformats.org/officeDocument/2006/relationships/image" Target="../media/image4.svg"/><Relationship Id="rId10" Type="http://schemas.openxmlformats.org/officeDocument/2006/relationships/image" Target="../media/image132.JPG"/><Relationship Id="rId4" Type="http://schemas.openxmlformats.org/officeDocument/2006/relationships/image" Target="../media/image3.png"/><Relationship Id="rId9" Type="http://schemas.openxmlformats.org/officeDocument/2006/relationships/image" Target="../media/image131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3" Type="http://schemas.openxmlformats.org/officeDocument/2006/relationships/image" Target="../media/image2.svg"/><Relationship Id="rId7" Type="http://schemas.openxmlformats.org/officeDocument/2006/relationships/image" Target="../media/image13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G"/><Relationship Id="rId3" Type="http://schemas.openxmlformats.org/officeDocument/2006/relationships/image" Target="../media/image2.svg"/><Relationship Id="rId7" Type="http://schemas.openxmlformats.org/officeDocument/2006/relationships/image" Target="../media/image13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8267060" y="2819062"/>
            <a:ext cx="2245694" cy="2041540"/>
          </a:xfrm>
          <a:custGeom>
            <a:avLst/>
            <a:gdLst/>
            <a:ahLst/>
            <a:cxnLst/>
            <a:rect l="l" t="t" r="r" b="b"/>
            <a:pathLst>
              <a:path w="2814988" h="2559080">
                <a:moveTo>
                  <a:pt x="0" y="0"/>
                </a:moveTo>
                <a:lnTo>
                  <a:pt x="2814988" y="0"/>
                </a:lnTo>
                <a:lnTo>
                  <a:pt x="2814988" y="2559080"/>
                </a:lnTo>
                <a:lnTo>
                  <a:pt x="0" y="25590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algn="ctr"/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028700" y="1031875"/>
            <a:ext cx="297537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-42">
                <a:solidFill>
                  <a:srgbClr val="485849"/>
                </a:solidFill>
                <a:latin typeface="Poppins"/>
                <a:ea typeface="Poppins"/>
                <a:cs typeface="Poppins"/>
                <a:sym typeface="Poppins"/>
              </a:rPr>
              <a:t>TEAM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06053" y="6254138"/>
            <a:ext cx="8275894" cy="1325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5"/>
              </a:lnSpc>
            </a:pPr>
            <a:r>
              <a:rPr lang="en-US" sz="7796" spc="-163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PRESENTATION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647037" y="4390239"/>
            <a:ext cx="8993926" cy="200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40"/>
              </a:lnSpc>
            </a:pPr>
            <a:r>
              <a:rPr lang="en-US" sz="11743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234FA-5366-4797-E949-FFD9F3CAB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1A11ECE-F7E1-075B-725D-957F20BB819B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5FC70F3-64CF-27B7-547D-C00ACEF5EED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C8E95AD-90DF-7144-97E6-2091562AEBF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DF136A9-6C87-F87E-A29E-D1D0410BA5D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69302A-6819-DD5D-D1DB-EABF8C94329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0C5A692-3A08-AC63-5518-5D486BCB96B7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BF794A2-EB15-1C71-E9E1-FAD9F59EF50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4412F74-0AD0-31BB-913D-F7DEFD20C1E7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E9CD507-ADD9-7BCC-0681-610BF7EB4EFF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4CAF58F-D54C-1407-41BA-F5EAB58DBE70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D09C80D-253F-72CF-1A71-E0B958098BB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41EFA53-00B3-1E41-6B93-5AA1C18DB25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3FF0E9E-CC1A-528D-70FB-31B34CF1783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D3D915B-BDC7-341F-32D0-8F5A6A0E89F4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CAAA2E6-27E5-B035-4D5F-840D5A1C4FD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9715403-DA74-5B56-0746-5DB9EB37A67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16E6C371-8646-027A-9E5D-6A1C7B94CE6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428B0C4-F620-0246-11E8-E92FE889D295}"/>
              </a:ext>
            </a:extLst>
          </p:cNvPr>
          <p:cNvSpPr txBox="1"/>
          <p:nvPr/>
        </p:nvSpPr>
        <p:spPr>
          <a:xfrm>
            <a:off x="4239802" y="1257300"/>
            <a:ext cx="10103561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관리자의　요구사항　및　구현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64D59BDE-257E-9331-E611-C3DF30AD9B9B}"/>
              </a:ext>
            </a:extLst>
          </p:cNvPr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30" name="Group 21">
            <a:extLst>
              <a:ext uri="{FF2B5EF4-FFF2-40B4-BE49-F238E27FC236}">
                <a16:creationId xmlns:a16="http://schemas.microsoft.com/office/drawing/2014/main" id="{4401D70A-81D5-0232-2683-614E6F11423F}"/>
              </a:ext>
            </a:extLst>
          </p:cNvPr>
          <p:cNvGrpSpPr/>
          <p:nvPr/>
        </p:nvGrpSpPr>
        <p:grpSpPr>
          <a:xfrm>
            <a:off x="1933030" y="3046605"/>
            <a:ext cx="7254849" cy="5983094"/>
            <a:chOff x="0" y="0"/>
            <a:chExt cx="2091879" cy="932045"/>
          </a:xfrm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9684A5C6-2BDA-D486-7B4C-3E7CF94EB831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82D81877-3A38-FDB6-4914-26F970123DB4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40">
            <a:extLst>
              <a:ext uri="{FF2B5EF4-FFF2-40B4-BE49-F238E27FC236}">
                <a16:creationId xmlns:a16="http://schemas.microsoft.com/office/drawing/2014/main" id="{F02B47C3-B971-D7C3-CBE0-BD7B4B3FD54B}"/>
              </a:ext>
            </a:extLst>
          </p:cNvPr>
          <p:cNvGrpSpPr/>
          <p:nvPr/>
        </p:nvGrpSpPr>
        <p:grpSpPr>
          <a:xfrm>
            <a:off x="1933030" y="2928864"/>
            <a:ext cx="4162969" cy="1047364"/>
            <a:chOff x="0" y="-31010"/>
            <a:chExt cx="884543" cy="259850"/>
          </a:xfrm>
        </p:grpSpPr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9154D552-A935-D735-37EC-28CA40F20D6E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42">
              <a:extLst>
                <a:ext uri="{FF2B5EF4-FFF2-40B4-BE49-F238E27FC236}">
                  <a16:creationId xmlns:a16="http://schemas.microsoft.com/office/drawing/2014/main" id="{5A2B0AAE-F4F4-B615-2C8F-2E61890DE8FF}"/>
                </a:ext>
              </a:extLst>
            </p:cNvPr>
            <p:cNvSpPr txBox="1"/>
            <p:nvPr/>
          </p:nvSpPr>
          <p:spPr>
            <a:xfrm>
              <a:off x="0" y="-31010"/>
              <a:ext cx="884543" cy="25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관리자의　요구사항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38" name="TextBox 23">
            <a:extLst>
              <a:ext uri="{FF2B5EF4-FFF2-40B4-BE49-F238E27FC236}">
                <a16:creationId xmlns:a16="http://schemas.microsoft.com/office/drawing/2014/main" id="{6F590518-91FF-1EB6-6A75-78B1A083780E}"/>
              </a:ext>
            </a:extLst>
          </p:cNvPr>
          <p:cNvSpPr txBox="1"/>
          <p:nvPr/>
        </p:nvSpPr>
        <p:spPr>
          <a:xfrm>
            <a:off x="6441036" y="5314200"/>
            <a:ext cx="10562554" cy="51349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1EE66EA2-FCB3-70C7-2DC6-F9BA4A20C4AD}"/>
              </a:ext>
            </a:extLst>
          </p:cNvPr>
          <p:cNvSpPr txBox="1"/>
          <p:nvPr/>
        </p:nvSpPr>
        <p:spPr>
          <a:xfrm>
            <a:off x="2259395" y="4062390"/>
            <a:ext cx="6720844" cy="52568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상품 등록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수정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삭제 등 상품 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CRUD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기능이 필요하다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회원 정보 </a:t>
            </a:r>
            <a:r>
              <a:rPr lang="ko-KR" altLang="en-US" sz="230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조회 등기능이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필요하다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사용자 문의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(</a:t>
            </a:r>
            <a:r>
              <a:rPr lang="en-US" altLang="ko-KR" sz="2300" dirty="0" err="1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QnA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)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목록 확인 및 답변 등록 기능이 필요하다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주문 내역 확인 및 주문 상태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(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예</a:t>
            </a:r>
            <a:r>
              <a:rPr lang="en-US" altLang="ko-KR" sz="230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: </a:t>
            </a:r>
            <a:r>
              <a:rPr lang="ko-KR" altLang="en-US" sz="230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배송전</a:t>
            </a:r>
            <a:r>
              <a:rPr lang="en-US" altLang="ko-KR" sz="230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30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배송완료</a:t>
            </a:r>
            <a:r>
              <a:rPr lang="en-US" altLang="ko-KR" sz="230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)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관리 기능이 필요하다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쿠폰 및 포인트 설정과 관리 기능이 필요하다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리뷰 내역 </a:t>
            </a:r>
            <a:r>
              <a:rPr lang="ko-KR" altLang="en-US" sz="230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확인 기능이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필요하다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3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grpSp>
        <p:nvGrpSpPr>
          <p:cNvPr id="43" name="Group 21">
            <a:extLst>
              <a:ext uri="{FF2B5EF4-FFF2-40B4-BE49-F238E27FC236}">
                <a16:creationId xmlns:a16="http://schemas.microsoft.com/office/drawing/2014/main" id="{4861944E-6D42-AF50-474F-D4954E1694A3}"/>
              </a:ext>
            </a:extLst>
          </p:cNvPr>
          <p:cNvGrpSpPr/>
          <p:nvPr/>
        </p:nvGrpSpPr>
        <p:grpSpPr>
          <a:xfrm>
            <a:off x="9284020" y="3029956"/>
            <a:ext cx="7254849" cy="5999743"/>
            <a:chOff x="0" y="0"/>
            <a:chExt cx="2091879" cy="932045"/>
          </a:xfrm>
        </p:grpSpPr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DF385F68-15F6-496D-E06B-D634ACA7B16A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23">
              <a:extLst>
                <a:ext uri="{FF2B5EF4-FFF2-40B4-BE49-F238E27FC236}">
                  <a16:creationId xmlns:a16="http://schemas.microsoft.com/office/drawing/2014/main" id="{2E108CFA-6091-0E08-FC30-C7963319D61A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0">
            <a:extLst>
              <a:ext uri="{FF2B5EF4-FFF2-40B4-BE49-F238E27FC236}">
                <a16:creationId xmlns:a16="http://schemas.microsoft.com/office/drawing/2014/main" id="{A84FDC5F-73BA-A464-23C3-63BA92A3A452}"/>
              </a:ext>
            </a:extLst>
          </p:cNvPr>
          <p:cNvGrpSpPr/>
          <p:nvPr/>
        </p:nvGrpSpPr>
        <p:grpSpPr>
          <a:xfrm>
            <a:off x="9284021" y="2912216"/>
            <a:ext cx="2644258" cy="1047364"/>
            <a:chOff x="0" y="-31010"/>
            <a:chExt cx="884543" cy="259850"/>
          </a:xfrm>
        </p:grpSpPr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80D4E7-7DD0-182A-2DE0-2D632B0B2D33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2">
              <a:extLst>
                <a:ext uri="{FF2B5EF4-FFF2-40B4-BE49-F238E27FC236}">
                  <a16:creationId xmlns:a16="http://schemas.microsoft.com/office/drawing/2014/main" id="{C2DF204D-B1A1-5116-D191-EBC0AF255CD9}"/>
                </a:ext>
              </a:extLst>
            </p:cNvPr>
            <p:cNvSpPr txBox="1"/>
            <p:nvPr/>
          </p:nvSpPr>
          <p:spPr>
            <a:xfrm>
              <a:off x="0" y="-31010"/>
              <a:ext cx="884543" cy="25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구현내용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C03F035B-3E1F-A30A-5217-CB12433DDC55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9591341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085959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3731F9CC-4104-2218-7039-17860D7BB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290024"/>
              </p:ext>
            </p:extLst>
          </p:nvPr>
        </p:nvGraphicFramePr>
        <p:xfrm>
          <a:off x="9711309" y="4457700"/>
          <a:ext cx="6214754" cy="3329242"/>
        </p:xfrm>
        <a:graphic>
          <a:graphicData uri="http://schemas.openxmlformats.org/drawingml/2006/table">
            <a:tbl>
              <a:tblPr/>
              <a:tblGrid>
                <a:gridCol w="6214754">
                  <a:extLst>
                    <a:ext uri="{9D8B030D-6E8A-4147-A177-3AD203B41FA5}">
                      <a16:colId xmlns:a16="http://schemas.microsoft.com/office/drawing/2014/main" val="24086119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4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상품</a:t>
                      </a:r>
                      <a:r>
                        <a:rPr lang="en-US" altLang="ko-KR" sz="24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CRUD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4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회원정보관리 </a:t>
                      </a:r>
                      <a:r>
                        <a:rPr lang="ko-KR" altLang="en-US" sz="240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및 조회</a:t>
                      </a:r>
                      <a:endParaRPr lang="en-US" altLang="ko-KR" sz="24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4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문의</a:t>
                      </a:r>
                      <a:r>
                        <a:rPr lang="en-US" altLang="ko-KR" sz="24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(</a:t>
                      </a:r>
                      <a:r>
                        <a:rPr lang="en-US" altLang="ko-KR" sz="2400" dirty="0" err="1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QnA</a:t>
                      </a:r>
                      <a:r>
                        <a:rPr lang="en-US" altLang="ko-KR" sz="24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) </a:t>
                      </a:r>
                      <a:r>
                        <a:rPr lang="ko-KR" altLang="en-US" sz="24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목록 확인 및 답변</a:t>
                      </a:r>
                      <a:endParaRPr lang="en-US" altLang="ko-KR" sz="24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4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주문 내역 확인 및 상태 관리</a:t>
                      </a:r>
                      <a:endParaRPr lang="en-US" altLang="ko-KR" sz="24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4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쿠폰</a:t>
                      </a:r>
                      <a:r>
                        <a:rPr lang="en-US" altLang="ko-KR" sz="24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/</a:t>
                      </a:r>
                      <a:r>
                        <a:rPr lang="ko-KR" altLang="en-US" sz="24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포인트 설정 관리</a:t>
                      </a:r>
                      <a:endParaRPr lang="en-US" altLang="ko-KR" sz="24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sz="240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  <a:cs typeface="TDTD순고딕"/>
                          <a:sym typeface="TDTD순고딕"/>
                        </a:rPr>
                        <a:t>리뷰내역 보기</a:t>
                      </a:r>
                      <a:endParaRPr lang="en-US" altLang="ko-KR" sz="24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  <a:cs typeface="TDTD순고딕"/>
                        <a:sym typeface="TDTD순고딕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3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4664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661736" y="6261518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2" y="0"/>
                </a:lnTo>
                <a:lnTo>
                  <a:pt x="520842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661736" y="2595156"/>
            <a:ext cx="4418107" cy="3313580"/>
          </a:xfrm>
          <a:custGeom>
            <a:avLst/>
            <a:gdLst/>
            <a:ahLst/>
            <a:cxnLst/>
            <a:rect l="l" t="t" r="r" b="b"/>
            <a:pathLst>
              <a:path w="4418107" h="3313580">
                <a:moveTo>
                  <a:pt x="0" y="0"/>
                </a:moveTo>
                <a:lnTo>
                  <a:pt x="4418107" y="0"/>
                </a:lnTo>
                <a:lnTo>
                  <a:pt x="4418107" y="3313580"/>
                </a:lnTo>
                <a:lnTo>
                  <a:pt x="0" y="3313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7471751" y="2595156"/>
            <a:ext cx="9385324" cy="5715115"/>
          </a:xfrm>
          <a:custGeom>
            <a:avLst/>
            <a:gdLst/>
            <a:ahLst/>
            <a:cxnLst/>
            <a:rect l="l" t="t" r="r" b="b"/>
            <a:pathLst>
              <a:path w="10608103" h="5715115">
                <a:moveTo>
                  <a:pt x="0" y="0"/>
                </a:moveTo>
                <a:lnTo>
                  <a:pt x="10608102" y="0"/>
                </a:lnTo>
                <a:lnTo>
                  <a:pt x="10608102" y="5715115"/>
                </a:lnTo>
                <a:lnTo>
                  <a:pt x="0" y="57151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4239802" y="1391831"/>
            <a:ext cx="8119041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스토리보드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61736" y="7003565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2" y="0"/>
                </a:lnTo>
                <a:lnTo>
                  <a:pt x="520842" y="500009"/>
                </a:lnTo>
                <a:lnTo>
                  <a:pt x="0" y="5000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4164922" y="-2539302"/>
            <a:ext cx="10422442" cy="2493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ko-KR" alt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대본</a:t>
            </a:r>
            <a:endParaRPr lang="en-US" sz="2000">
              <a:solidFill>
                <a:srgbClr val="000000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2800"/>
              </a:lnSpc>
            </a:pP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프로젝트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초기에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벤치마킹할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쇼핑몰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사례가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있었지만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진행하면서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수정이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필요한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부분이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생길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것을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고려해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우리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팀만의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흐름을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시각화하고자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스토리보드를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제작했습니다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각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파트의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기능과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구조를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더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심플하고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명확하게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정리했으며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,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팀원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간의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의견을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반영해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한눈에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이해되는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화면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구성을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목표로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했습니다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실제로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회의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때마다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스토리보드를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함께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보며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소통한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덕분에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이해도와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협업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효율이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크게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sz="2000" err="1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향상되었습니다</a:t>
            </a:r>
            <a:r>
              <a:rPr lang="en-US" sz="2000">
                <a:solidFill>
                  <a:srgbClr val="000000"/>
                </a:solidFill>
                <a:latin typeface="TDTD순고딕"/>
                <a:ea typeface="TDTD순고딕"/>
                <a:cs typeface="TDTD순고딕"/>
                <a:sym typeface="TDTD순고딕"/>
              </a:rPr>
              <a:t>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308728" y="6304830"/>
            <a:ext cx="557160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본격적인 진행에 앞서 프로젝트 흐름의 시각화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08728" y="7788923"/>
            <a:ext cx="557160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팀원간의 원활한 소통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308728" y="7046877"/>
            <a:ext cx="5571600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 dirty="0" err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변경사항에</a:t>
            </a:r>
            <a:r>
              <a:rPr lang="en-US" sz="21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100" b="1" dirty="0" err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대한</a:t>
            </a:r>
            <a:r>
              <a:rPr lang="en-US" sz="21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100" b="1" dirty="0" err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유연한</a:t>
            </a:r>
            <a:r>
              <a:rPr lang="en-US" sz="21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100" b="1" dirty="0" err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대처</a:t>
            </a:r>
            <a:r>
              <a:rPr lang="en-US" sz="2100" b="1" dirty="0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 </a:t>
            </a:r>
            <a:r>
              <a:rPr lang="en-US" sz="2100" b="1" dirty="0" err="1">
                <a:solidFill>
                  <a:srgbClr val="485849"/>
                </a:solidFill>
                <a:latin typeface="TDTD순고딕 Bold"/>
                <a:ea typeface="TDTD순고딕 Bold"/>
                <a:cs typeface="TDTD순고딕 Bold"/>
                <a:sym typeface="TDTD순고딕 Bold"/>
              </a:rPr>
              <a:t>가능</a:t>
            </a:r>
            <a:endParaRPr lang="en-US" sz="2100" b="1" dirty="0">
              <a:solidFill>
                <a:srgbClr val="485849"/>
              </a:solidFill>
              <a:latin typeface="TDTD순고딕 Bold"/>
              <a:ea typeface="TDTD순고딕 Bold"/>
              <a:cs typeface="TDTD순고딕 Bold"/>
              <a:sym typeface="TDTD순고딕 Bold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1661736" y="7745612"/>
            <a:ext cx="520843" cy="500009"/>
          </a:xfrm>
          <a:custGeom>
            <a:avLst/>
            <a:gdLst/>
            <a:ahLst/>
            <a:cxnLst/>
            <a:rect l="l" t="t" r="r" b="b"/>
            <a:pathLst>
              <a:path w="520843" h="500009">
                <a:moveTo>
                  <a:pt x="0" y="0"/>
                </a:moveTo>
                <a:lnTo>
                  <a:pt x="520842" y="0"/>
                </a:lnTo>
                <a:lnTo>
                  <a:pt x="520842" y="500008"/>
                </a:lnTo>
                <a:lnTo>
                  <a:pt x="0" y="5000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57A47-3FC1-07F3-1A91-0F4BFC62C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ECD611D-BEA7-1C1F-B007-1FBEEA12DE76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A5E7F4C-4839-DF60-724A-7B43EF9E15E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479209A-1F50-F8EC-216D-78306DBD7F6C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8BC13B5-EE86-F252-3DB7-DA626C7AE8F7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F31D8A8-FCEA-D88B-9695-516A032B10C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024CB17-C5CB-F1E1-EB47-DB86FDA818FC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96CB92B-9E86-3BB5-6599-DAF46C8B1151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E082057-6008-12B1-D197-D103BC91A630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CC61740-E97C-0C0D-F639-F97E648B8F85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B4B9576-CC73-86CC-E8EE-3BFE5E03B996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705939F-89AB-08AF-42C1-0AD7A674B8DC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BE02C35-570C-C8EA-29DF-CCD8FA95367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E81D586-6BB4-EB89-4521-33694D45043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4533D956-6E19-CD5D-E9E1-0E1C6941C94E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6C4988E-2048-F0E4-18A0-6AB6E5BEC01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7DAD9576-B81B-AE8A-5C7B-BD8BB59E81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6F5F9173-E0B6-4F44-E4A1-7C90E6E8636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F5AA4F7F-8FBC-572C-46DA-C466132BC1E8}"/>
              </a:ext>
            </a:extLst>
          </p:cNvPr>
          <p:cNvSpPr txBox="1"/>
          <p:nvPr/>
        </p:nvSpPr>
        <p:spPr>
          <a:xfrm>
            <a:off x="4239802" y="1391831"/>
            <a:ext cx="9894161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시스템 구조 정의서 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일반회원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689B246-A55B-9CA1-77DC-6413E9E1A563}"/>
              </a:ext>
            </a:extLst>
          </p:cNvPr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9328BF3-C6CB-310A-63E2-752A1FBADDC1}"/>
              </a:ext>
            </a:extLst>
          </p:cNvPr>
          <p:cNvSpPr/>
          <p:nvPr/>
        </p:nvSpPr>
        <p:spPr>
          <a:xfrm>
            <a:off x="1581632" y="3378196"/>
            <a:ext cx="1905000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회원가입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AC1AB512-C6CE-9F7E-80CC-3AB44EE99AA2}"/>
              </a:ext>
            </a:extLst>
          </p:cNvPr>
          <p:cNvCxnSpPr>
            <a:cxnSpLocks/>
          </p:cNvCxnSpPr>
          <p:nvPr/>
        </p:nvCxnSpPr>
        <p:spPr>
          <a:xfrm>
            <a:off x="3505200" y="3924300"/>
            <a:ext cx="9906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3A8C4D4-7217-F687-9E22-8C961D355664}"/>
              </a:ext>
            </a:extLst>
          </p:cNvPr>
          <p:cNvCxnSpPr>
            <a:cxnSpLocks/>
          </p:cNvCxnSpPr>
          <p:nvPr/>
        </p:nvCxnSpPr>
        <p:spPr>
          <a:xfrm>
            <a:off x="6404069" y="3918456"/>
            <a:ext cx="9906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ECC7B772-39EE-C51D-3E20-67ED981F95BA}"/>
              </a:ext>
            </a:extLst>
          </p:cNvPr>
          <p:cNvSpPr/>
          <p:nvPr/>
        </p:nvSpPr>
        <p:spPr>
          <a:xfrm>
            <a:off x="7394669" y="3372352"/>
            <a:ext cx="1905000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상품리스트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1441C37-F84E-2F2D-ED88-AA7004B1666F}"/>
              </a:ext>
            </a:extLst>
          </p:cNvPr>
          <p:cNvCxnSpPr>
            <a:cxnSpLocks/>
          </p:cNvCxnSpPr>
          <p:nvPr/>
        </p:nvCxnSpPr>
        <p:spPr>
          <a:xfrm>
            <a:off x="9318237" y="3918456"/>
            <a:ext cx="9906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65015A9-D87D-B38D-612D-66F761CF90A3}"/>
              </a:ext>
            </a:extLst>
          </p:cNvPr>
          <p:cNvCxnSpPr>
            <a:cxnSpLocks/>
          </p:cNvCxnSpPr>
          <p:nvPr/>
        </p:nvCxnSpPr>
        <p:spPr>
          <a:xfrm>
            <a:off x="5965037" y="4388659"/>
            <a:ext cx="773964" cy="74229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9EA85B2-46F5-8793-9B50-5333326EF8FF}"/>
              </a:ext>
            </a:extLst>
          </p:cNvPr>
          <p:cNvSpPr/>
          <p:nvPr/>
        </p:nvSpPr>
        <p:spPr>
          <a:xfrm>
            <a:off x="3451468" y="5986763"/>
            <a:ext cx="1905000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TDTD순고딕" panose="020B0600000101010101" charset="-127"/>
                <a:ea typeface="TDTD순고딕" panose="020B0600000101010101" charset="-127"/>
              </a:rPr>
              <a:t>1</a:t>
            </a:r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대</a:t>
            </a:r>
            <a:r>
              <a:rPr lang="en-US" altLang="ko-KR" sz="2400" dirty="0">
                <a:latin typeface="TDTD순고딕" panose="020B0600000101010101" charset="-127"/>
                <a:ea typeface="TDTD순고딕" panose="020B0600000101010101" charset="-127"/>
              </a:rPr>
              <a:t>1</a:t>
            </a:r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문의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780A71CE-96F8-55AD-E48C-030B31781CDB}"/>
              </a:ext>
            </a:extLst>
          </p:cNvPr>
          <p:cNvSpPr/>
          <p:nvPr/>
        </p:nvSpPr>
        <p:spPr>
          <a:xfrm>
            <a:off x="5535766" y="5130953"/>
            <a:ext cx="2130455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회원정보수정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EEA1A0C-2684-12F4-395D-12DF2F1D5C2C}"/>
              </a:ext>
            </a:extLst>
          </p:cNvPr>
          <p:cNvCxnSpPr>
            <a:cxnSpLocks/>
            <a:stCxn id="33" idx="2"/>
          </p:cNvCxnSpPr>
          <p:nvPr/>
        </p:nvCxnSpPr>
        <p:spPr>
          <a:xfrm>
            <a:off x="8347169" y="4439152"/>
            <a:ext cx="0" cy="69180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55A14A95-34CE-32CF-9AFB-FC083A05C52E}"/>
              </a:ext>
            </a:extLst>
          </p:cNvPr>
          <p:cNvSpPr/>
          <p:nvPr/>
        </p:nvSpPr>
        <p:spPr>
          <a:xfrm>
            <a:off x="7812904" y="5168864"/>
            <a:ext cx="987861" cy="80399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찜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C7102BC3-374B-8AA3-9CED-EEBE7B72FD7C}"/>
              </a:ext>
            </a:extLst>
          </p:cNvPr>
          <p:cNvSpPr/>
          <p:nvPr/>
        </p:nvSpPr>
        <p:spPr>
          <a:xfrm>
            <a:off x="10306052" y="3372352"/>
            <a:ext cx="1905000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TDTD순고딕" panose="020B0600000101010101" charset="-127"/>
                <a:ea typeface="TDTD순고딕" panose="020B0600000101010101" charset="-127"/>
              </a:rPr>
              <a:t>상품 검색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923944F-8794-21DE-65D5-EE86CDCF3D80}"/>
              </a:ext>
            </a:extLst>
          </p:cNvPr>
          <p:cNvCxnSpPr>
            <a:cxnSpLocks/>
          </p:cNvCxnSpPr>
          <p:nvPr/>
        </p:nvCxnSpPr>
        <p:spPr>
          <a:xfrm>
            <a:off x="12229620" y="3918456"/>
            <a:ext cx="9906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D95F9C10-2DC2-AE04-4914-9041CC4B3ECF}"/>
              </a:ext>
            </a:extLst>
          </p:cNvPr>
          <p:cNvCxnSpPr>
            <a:cxnSpLocks/>
          </p:cNvCxnSpPr>
          <p:nvPr/>
        </p:nvCxnSpPr>
        <p:spPr>
          <a:xfrm>
            <a:off x="14135807" y="4439152"/>
            <a:ext cx="0" cy="6096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EDFF7627-5E48-C186-6A1B-ACB1645F6A8B}"/>
              </a:ext>
            </a:extLst>
          </p:cNvPr>
          <p:cNvSpPr/>
          <p:nvPr/>
        </p:nvSpPr>
        <p:spPr>
          <a:xfrm>
            <a:off x="13235346" y="5048752"/>
            <a:ext cx="1905000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장바구니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488F9B3E-0A44-E1BD-78BF-49D7A24D77C1}"/>
              </a:ext>
            </a:extLst>
          </p:cNvPr>
          <p:cNvSpPr/>
          <p:nvPr/>
        </p:nvSpPr>
        <p:spPr>
          <a:xfrm>
            <a:off x="13220220" y="6725152"/>
            <a:ext cx="1905000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구매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B791E9D2-9150-6E40-5C7B-10808EBBAA2F}"/>
              </a:ext>
            </a:extLst>
          </p:cNvPr>
          <p:cNvCxnSpPr>
            <a:cxnSpLocks/>
          </p:cNvCxnSpPr>
          <p:nvPr/>
        </p:nvCxnSpPr>
        <p:spPr>
          <a:xfrm flipH="1">
            <a:off x="12760788" y="4354660"/>
            <a:ext cx="533400" cy="51485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D346A78-DB7C-D832-4607-D42500F8CB16}"/>
              </a:ext>
            </a:extLst>
          </p:cNvPr>
          <p:cNvCxnSpPr>
            <a:cxnSpLocks/>
          </p:cNvCxnSpPr>
          <p:nvPr/>
        </p:nvCxnSpPr>
        <p:spPr>
          <a:xfrm>
            <a:off x="14147370" y="6115552"/>
            <a:ext cx="0" cy="60960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3B9329E5-DAE8-3262-F69B-9458D2C28742}"/>
              </a:ext>
            </a:extLst>
          </p:cNvPr>
          <p:cNvSpPr/>
          <p:nvPr/>
        </p:nvSpPr>
        <p:spPr>
          <a:xfrm>
            <a:off x="13235346" y="3372352"/>
            <a:ext cx="1905000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상품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algn="ctr"/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상세페이지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012EF17A-FF60-C45A-71E2-D17CC6CA2187}"/>
              </a:ext>
            </a:extLst>
          </p:cNvPr>
          <p:cNvSpPr/>
          <p:nvPr/>
        </p:nvSpPr>
        <p:spPr>
          <a:xfrm>
            <a:off x="10641784" y="4778468"/>
            <a:ext cx="2162577" cy="576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TDTD순고딕" panose="020B0600000101010101" charset="-127"/>
                <a:ea typeface="TDTD순고딕" panose="020B0600000101010101" charset="-127"/>
              </a:rPr>
              <a:t>쿠폰다운로드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EA6271D-4F35-79DA-8E48-CC1DDDD1C27F}"/>
              </a:ext>
            </a:extLst>
          </p:cNvPr>
          <p:cNvCxnSpPr>
            <a:cxnSpLocks/>
          </p:cNvCxnSpPr>
          <p:nvPr/>
        </p:nvCxnSpPr>
        <p:spPr>
          <a:xfrm flipH="1">
            <a:off x="11530491" y="7277100"/>
            <a:ext cx="1689729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5871CCE3-8E7B-347D-D46F-B9DDB6E2FF3C}"/>
              </a:ext>
            </a:extLst>
          </p:cNvPr>
          <p:cNvSpPr/>
          <p:nvPr/>
        </p:nvSpPr>
        <p:spPr>
          <a:xfrm>
            <a:off x="9600239" y="6707775"/>
            <a:ext cx="1905000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리뷰작성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5D82C3B-D910-11F6-384C-F957F441CF1F}"/>
              </a:ext>
            </a:extLst>
          </p:cNvPr>
          <p:cNvCxnSpPr>
            <a:cxnSpLocks/>
            <a:stCxn id="45" idx="2"/>
          </p:cNvCxnSpPr>
          <p:nvPr/>
        </p:nvCxnSpPr>
        <p:spPr>
          <a:xfrm flipH="1">
            <a:off x="6600993" y="6197753"/>
            <a:ext cx="1" cy="830846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9109FBCE-EFB2-F914-38D4-F6A1318B4F13}"/>
              </a:ext>
            </a:extLst>
          </p:cNvPr>
          <p:cNvSpPr/>
          <p:nvPr/>
        </p:nvSpPr>
        <p:spPr>
          <a:xfrm>
            <a:off x="5535765" y="7018217"/>
            <a:ext cx="2130455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latin typeface="TDTD순고딕" panose="020B0600000101010101" charset="-127"/>
                <a:ea typeface="TDTD순고딕" panose="020B0600000101010101" charset="-127"/>
              </a:rPr>
              <a:t>배송지관리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A978F3D0-691E-5248-FED6-DF34E773E5A2}"/>
              </a:ext>
            </a:extLst>
          </p:cNvPr>
          <p:cNvSpPr/>
          <p:nvPr/>
        </p:nvSpPr>
        <p:spPr>
          <a:xfrm>
            <a:off x="4480501" y="3372352"/>
            <a:ext cx="1905000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로그인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0026212-FC86-AD50-056A-9E19067FE87E}"/>
              </a:ext>
            </a:extLst>
          </p:cNvPr>
          <p:cNvCxnSpPr>
            <a:endCxn id="39" idx="0"/>
          </p:cNvCxnSpPr>
          <p:nvPr/>
        </p:nvCxnSpPr>
        <p:spPr>
          <a:xfrm flipH="1">
            <a:off x="4403968" y="4439152"/>
            <a:ext cx="1029033" cy="154761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216709D-F165-6CF0-2637-5AA3CDA58B24}"/>
              </a:ext>
            </a:extLst>
          </p:cNvPr>
          <p:cNvCxnSpPr/>
          <p:nvPr/>
        </p:nvCxnSpPr>
        <p:spPr>
          <a:xfrm>
            <a:off x="4000500" y="3918456"/>
            <a:ext cx="0" cy="86001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780A71CE-96F8-55AD-E48C-030B31781CDB}"/>
              </a:ext>
            </a:extLst>
          </p:cNvPr>
          <p:cNvSpPr/>
          <p:nvPr/>
        </p:nvSpPr>
        <p:spPr>
          <a:xfrm>
            <a:off x="2153504" y="4794929"/>
            <a:ext cx="2466871" cy="576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>
                <a:latin typeface="TDTD순고딕" panose="020B0600000101010101" charset="-127"/>
                <a:ea typeface="TDTD순고딕" panose="020B0600000101010101" charset="-127"/>
              </a:rPr>
              <a:t>비밀번호재발급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93855BB-B123-AC36-E780-7032719C2339}"/>
              </a:ext>
            </a:extLst>
          </p:cNvPr>
          <p:cNvSpPr/>
          <p:nvPr/>
        </p:nvSpPr>
        <p:spPr>
          <a:xfrm>
            <a:off x="11830053" y="8217924"/>
            <a:ext cx="1905000" cy="106680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포인트</a:t>
            </a:r>
            <a:r>
              <a:rPr lang="en-US" altLang="ko-KR" sz="2400" dirty="0">
                <a:latin typeface="TDTD순고딕" panose="020B0600000101010101" charset="-127"/>
                <a:ea typeface="TDTD순고딕" panose="020B0600000101010101" charset="-127"/>
              </a:rPr>
              <a:t>/</a:t>
            </a:r>
            <a:r>
              <a:rPr lang="ko-KR" altLang="en-US" sz="2400" dirty="0">
                <a:latin typeface="TDTD순고딕" panose="020B0600000101010101" charset="-127"/>
                <a:ea typeface="TDTD순고딕" panose="020B0600000101010101" charset="-127"/>
              </a:rPr>
              <a:t>쿠폰 사용내역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824BDE51-0DE1-966B-05CF-34EF485843F7}"/>
              </a:ext>
            </a:extLst>
          </p:cNvPr>
          <p:cNvSpPr/>
          <p:nvPr/>
        </p:nvSpPr>
        <p:spPr>
          <a:xfrm>
            <a:off x="14348518" y="8291666"/>
            <a:ext cx="1905000" cy="7843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latin typeface="TDTD순고딕" panose="020B0600000101010101" charset="-127"/>
                <a:ea typeface="TDTD순고딕" panose="020B0600000101010101" charset="-127"/>
              </a:rPr>
              <a:t>주문취소</a:t>
            </a:r>
            <a:endParaRPr lang="en-US" altLang="ko-KR" sz="24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EE4A80B-8DE6-9564-AAFF-E8F22D018FE8}"/>
              </a:ext>
            </a:extLst>
          </p:cNvPr>
          <p:cNvCxnSpPr>
            <a:stCxn id="60" idx="2"/>
            <a:endCxn id="31" idx="0"/>
          </p:cNvCxnSpPr>
          <p:nvPr/>
        </p:nvCxnSpPr>
        <p:spPr>
          <a:xfrm>
            <a:off x="14172720" y="7791952"/>
            <a:ext cx="1128298" cy="4997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D5755474-C810-A3C1-AD56-8C1CD4A096D0}"/>
              </a:ext>
            </a:extLst>
          </p:cNvPr>
          <p:cNvCxnSpPr>
            <a:stCxn id="60" idx="2"/>
            <a:endCxn id="30" idx="0"/>
          </p:cNvCxnSpPr>
          <p:nvPr/>
        </p:nvCxnSpPr>
        <p:spPr>
          <a:xfrm flipH="1">
            <a:off x="12782553" y="7791952"/>
            <a:ext cx="1390167" cy="42597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07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85761-93FB-32ED-2310-4E9D1C9D6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9AC1220-E312-FC70-094F-0BB824CB66B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DFC3C09-CF62-75DE-4B2D-043F64A5365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C6AA9B5-3949-FCFA-3778-507A57ABE46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28DCAA8-7245-57D2-5431-620E43630002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540EC16-A375-197C-405C-FA618E0B6EF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3672B16-B7D6-FEA0-F0A3-F0EEF10F4B5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6D57F19-49AB-5DA9-3F0E-AA0021EC3E96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87C9DE3-A1E2-2981-58A6-03BB3BDCA0C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2B4191-675E-D51E-5D0C-9CAF9CBF037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BD4AB3B-B23C-6EA4-CD84-4941B963F720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E8C7C69-C7DD-18FB-5BF5-C6D962DC18B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70BE834-53B3-DCCD-8049-3238EF1FF77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w="6350" cap="sq">
                <a:solidFill>
                  <a:schemeClr val="tx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4512447-A6D4-BCDA-99A5-D8CDEBE442E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3D409B6-0D14-2F9C-2F56-4927237F64DB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6514572-8925-C04B-EAFE-60B4C163E5E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63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3C3E536-E0B2-D310-2814-94329E5D2C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  <a:ln w="6350">
                <a:solidFill>
                  <a:schemeClr val="tx1"/>
                </a:solidFill>
              </a:ln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4D470D8-45C9-446A-8DE0-55716A2C34B4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411FD7D-9699-605A-835D-7FBFB2438304}"/>
              </a:ext>
            </a:extLst>
          </p:cNvPr>
          <p:cNvSpPr txBox="1"/>
          <p:nvPr/>
        </p:nvSpPr>
        <p:spPr>
          <a:xfrm>
            <a:off x="4239802" y="1391831"/>
            <a:ext cx="8119041" cy="1134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시스템 구조 정의서 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(</a:t>
            </a: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관리자</a:t>
            </a:r>
            <a:r>
              <a:rPr lang="en-US" altLang="ko-KR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)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06B1DFCF-6A7A-7B27-ED31-CE5F36F931A7}"/>
              </a:ext>
            </a:extLst>
          </p:cNvPr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F92F72C-2F63-1B3D-6255-0A2321073D5D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8896906" y="3953533"/>
            <a:ext cx="4151427" cy="905016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C704D55-7A18-CB60-8447-E2141B2D0467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8896906" y="3953533"/>
            <a:ext cx="2022863" cy="2004602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3F80B06-CA95-7C3A-B8FD-54784E0A3D24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8896906" y="3953533"/>
            <a:ext cx="40787" cy="3086781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A26D8EA-E0B5-F79C-6FE2-898DA41B0877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7112252" y="3953533"/>
            <a:ext cx="1784654" cy="2082437"/>
          </a:xfrm>
          <a:prstGeom prst="straightConnector1">
            <a:avLst/>
          </a:prstGeom>
          <a:ln w="63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4A621A1-6E2C-C8DC-73CA-8A625B541079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4349460" y="3953533"/>
            <a:ext cx="4547446" cy="1255127"/>
          </a:xfrm>
          <a:prstGeom prst="straightConnector1">
            <a:avLst/>
          </a:prstGeom>
          <a:ln w="63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35206104-5CEA-00A8-D2CE-0B0133195D7E}"/>
              </a:ext>
            </a:extLst>
          </p:cNvPr>
          <p:cNvSpPr/>
          <p:nvPr/>
        </p:nvSpPr>
        <p:spPr>
          <a:xfrm>
            <a:off x="7894758" y="3091875"/>
            <a:ext cx="2004295" cy="86165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latin typeface="TDTD순고딕" panose="020B0600000101010101" charset="-127"/>
                <a:ea typeface="TDTD순고딕" panose="020B0600000101010101" charset="-127"/>
              </a:rPr>
              <a:t>로그인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83F34090-BCB1-493B-D6CA-BD05004BD2FE}"/>
              </a:ext>
            </a:extLst>
          </p:cNvPr>
          <p:cNvSpPr/>
          <p:nvPr/>
        </p:nvSpPr>
        <p:spPr>
          <a:xfrm>
            <a:off x="10722347" y="6110757"/>
            <a:ext cx="2678085" cy="147114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latin typeface="TDTD순고딕" panose="020B0600000101010101" charset="-127"/>
                <a:ea typeface="TDTD순고딕" panose="020B0600000101010101" charset="-127"/>
              </a:rPr>
              <a:t>쿠폰</a:t>
            </a:r>
            <a:r>
              <a:rPr lang="en-US" altLang="ko-KR" sz="2600" b="1" dirty="0">
                <a:latin typeface="TDTD순고딕" panose="020B0600000101010101" charset="-127"/>
                <a:ea typeface="TDTD순고딕" panose="020B0600000101010101" charset="-127"/>
              </a:rPr>
              <a:t>/</a:t>
            </a:r>
            <a:r>
              <a:rPr lang="ko-KR" altLang="en-US" sz="2600" b="1" dirty="0">
                <a:latin typeface="TDTD순고딕" panose="020B0600000101010101" charset="-127"/>
                <a:ea typeface="TDTD순고딕" panose="020B0600000101010101" charset="-127"/>
              </a:rPr>
              <a:t>포인트</a:t>
            </a:r>
            <a:endParaRPr lang="en-US" altLang="ko-KR" sz="2600" b="1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algn="ctr"/>
            <a:r>
              <a:rPr lang="ko-KR" altLang="en-US" sz="2600" b="1" dirty="0">
                <a:latin typeface="TDTD순고딕" panose="020B0600000101010101" charset="-127"/>
                <a:ea typeface="TDTD순고딕" panose="020B0600000101010101" charset="-127"/>
              </a:rPr>
              <a:t>발행 및 관리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A4D7D88F-B060-FC90-3BBD-539A00D92385}"/>
              </a:ext>
            </a:extLst>
          </p:cNvPr>
          <p:cNvSpPr/>
          <p:nvPr/>
        </p:nvSpPr>
        <p:spPr>
          <a:xfrm>
            <a:off x="1471968" y="5284720"/>
            <a:ext cx="2885568" cy="86165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latin typeface="TDTD순고딕" panose="020B0600000101010101" charset="-127"/>
                <a:ea typeface="TDTD순고딕" panose="020B0600000101010101" charset="-127"/>
              </a:rPr>
              <a:t>회원정보관리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51A183BC-6CF0-5593-9871-E712266608FD}"/>
              </a:ext>
            </a:extLst>
          </p:cNvPr>
          <p:cNvSpPr/>
          <p:nvPr/>
        </p:nvSpPr>
        <p:spPr>
          <a:xfrm>
            <a:off x="5089390" y="6146378"/>
            <a:ext cx="2511118" cy="86165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 dirty="0">
                <a:latin typeface="TDTD순고딕" panose="020B0600000101010101" charset="-127"/>
                <a:ea typeface="TDTD순고딕" panose="020B0600000101010101" charset="-127"/>
              </a:rPr>
              <a:t>상품</a:t>
            </a:r>
            <a:r>
              <a:rPr lang="en-US" altLang="ko-KR" sz="2600" b="1" dirty="0">
                <a:latin typeface="TDTD순고딕" panose="020B0600000101010101" charset="-127"/>
                <a:ea typeface="TDTD순고딕" panose="020B0600000101010101" charset="-127"/>
              </a:rPr>
              <a:t>CRUD</a:t>
            </a:r>
            <a:endParaRPr lang="ko-KR" altLang="en-US" sz="2600" b="1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59AA1864-883D-23CC-DD88-0276C644FE2B}"/>
              </a:ext>
            </a:extLst>
          </p:cNvPr>
          <p:cNvSpPr/>
          <p:nvPr/>
        </p:nvSpPr>
        <p:spPr>
          <a:xfrm>
            <a:off x="7545978" y="7297645"/>
            <a:ext cx="2681046" cy="86165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600" b="1">
                <a:latin typeface="TDTD순고딕" panose="020B0600000101010101" charset="-127"/>
                <a:ea typeface="TDTD순고딕" panose="020B0600000101010101" charset="-127"/>
              </a:rPr>
              <a:t>주문내역관리</a:t>
            </a:r>
            <a:endParaRPr lang="ko-KR" altLang="en-US" sz="2600" b="1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53B41D9C-57A9-56D9-89CA-35B14FDC7A66}"/>
              </a:ext>
            </a:extLst>
          </p:cNvPr>
          <p:cNvSpPr/>
          <p:nvPr/>
        </p:nvSpPr>
        <p:spPr>
          <a:xfrm>
            <a:off x="13434751" y="4581096"/>
            <a:ext cx="2902200" cy="1471143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600" b="1" dirty="0">
                <a:latin typeface="TDTD순고딕" panose="020B0600000101010101" charset="-127"/>
                <a:ea typeface="TDTD순고딕" panose="020B0600000101010101" charset="-127"/>
              </a:rPr>
              <a:t>1</a:t>
            </a:r>
            <a:r>
              <a:rPr lang="ko-KR" altLang="en-US" sz="2600" b="1" dirty="0">
                <a:latin typeface="TDTD순고딕" panose="020B0600000101010101" charset="-127"/>
                <a:ea typeface="TDTD순고딕" panose="020B0600000101010101" charset="-127"/>
              </a:rPr>
              <a:t>대</a:t>
            </a:r>
            <a:r>
              <a:rPr lang="en-US" altLang="ko-KR" sz="2600" b="1" dirty="0">
                <a:latin typeface="TDTD순고딕" panose="020B0600000101010101" charset="-127"/>
                <a:ea typeface="TDTD순고딕" panose="020B0600000101010101" charset="-127"/>
              </a:rPr>
              <a:t>1</a:t>
            </a:r>
            <a:r>
              <a:rPr lang="ko-KR" altLang="en-US" sz="2600" b="1" dirty="0">
                <a:latin typeface="TDTD순고딕" panose="020B0600000101010101" charset="-127"/>
                <a:ea typeface="TDTD순고딕" panose="020B0600000101010101" charset="-127"/>
              </a:rPr>
              <a:t>문의 관리 및 리뷰관리</a:t>
            </a:r>
          </a:p>
        </p:txBody>
      </p:sp>
    </p:spTree>
    <p:extLst>
      <p:ext uri="{BB962C8B-B14F-4D97-AF65-F5344CB8AC3E}">
        <p14:creationId xmlns:p14="http://schemas.microsoft.com/office/powerpoint/2010/main" val="318025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D601F-F00B-9039-308A-2DA660E058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C5372AA-B1BA-2231-675D-42D0002EFBA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AB8D2E-AF4F-4408-2C5E-8AF87ED2BDE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5C6E438-E3DD-C02D-DA41-D5039FED2072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91E13BF-DB35-2483-CEFF-B60A7E5D439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F6B93D2-0489-9602-09A8-5D9EAAA9B50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F200DC0-0195-5565-BAAA-CF8E34C09417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BD9A08D-C162-677D-EEFD-6B00D9EE6AFD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F66AED0-D541-82A5-6576-EDC4A73FDD8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29960A4-B01D-F9A4-E82A-924BFED3F2E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B1B3549-DE53-3E9C-0F28-4688C405DC99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4553464-32C5-1E07-9D12-F0CCE63C7B7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103EC45-4E78-76DB-E7F3-F094FEC0ADD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FF25071-2292-696F-AA3B-016887BA68B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8DCE93F-3D44-3E7D-6149-4EF2C320CAFC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FCABE66-BA44-F595-44EA-7C87622A721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F203E2FC-1623-E527-027A-B878D6FC6F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AD21BF5-08D6-89CB-FF4B-EA8F51DF8FE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6A13620-E590-1685-54E6-40DF605DA153}"/>
              </a:ext>
            </a:extLst>
          </p:cNvPr>
          <p:cNvSpPr txBox="1"/>
          <p:nvPr/>
        </p:nvSpPr>
        <p:spPr>
          <a:xfrm>
            <a:off x="3540987" y="1014663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데이터베이스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558657E-D7CB-F59A-C8DE-688FB53E4AB4}"/>
              </a:ext>
            </a:extLst>
          </p:cNvPr>
          <p:cNvSpPr txBox="1"/>
          <p:nvPr/>
        </p:nvSpPr>
        <p:spPr>
          <a:xfrm>
            <a:off x="1143000" y="723900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pic>
        <p:nvPicPr>
          <p:cNvPr id="22" name="그림 21" descr="텍스트, 도표, 번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7967F3-B100-B5B7-3ADC-880761A407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76" y="2295450"/>
            <a:ext cx="13652924" cy="69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19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Member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AE45DC2-E113-62EF-2865-E71918F60A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975" y="2520071"/>
            <a:ext cx="6754115" cy="4643748"/>
          </a:xfrm>
          <a:prstGeom prst="rect">
            <a:avLst/>
          </a:prstGeom>
        </p:spPr>
      </p:pic>
      <p:sp>
        <p:nvSpPr>
          <p:cNvPr id="29" name="TextBox 27">
            <a:extLst>
              <a:ext uri="{FF2B5EF4-FFF2-40B4-BE49-F238E27FC236}">
                <a16:creationId xmlns:a16="http://schemas.microsoft.com/office/drawing/2014/main" id="{3241A3DB-1C51-4ED5-A590-ECF3E8FFF50B}"/>
              </a:ext>
            </a:extLst>
          </p:cNvPr>
          <p:cNvSpPr txBox="1"/>
          <p:nvPr/>
        </p:nvSpPr>
        <p:spPr>
          <a:xfrm>
            <a:off x="1703596" y="7994680"/>
            <a:ext cx="14880807" cy="147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사용자의 회원정보를 받아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DB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에 직접 저장하고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회원가입 기념 쿠폰을 발행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회원가입 시 이메일 중복 체크검증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이메일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/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비밀번호 검증 후 세션에 사용자 저장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+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쿠폰 만료여부 확인 처리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  <a:endParaRPr lang="en-US" sz="22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1BD3226-66FE-01BA-9C16-A5FB89DB42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434" y="3202568"/>
            <a:ext cx="8575980" cy="14643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9080A691-015D-0729-9A9F-E42A55EDA8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7600" y="4922820"/>
            <a:ext cx="8763000" cy="271164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5BA5F-3058-80A1-82E6-E360AFE4D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518DE22-F9BE-8B81-0B2A-E03E8C731076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AFC1B7F-4EAF-314C-4785-55EADD06B35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64DC55A-5700-2E10-7184-8CC611C1EB9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0D71C23-9516-F4FC-113F-AB52CD54197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805202-3FC7-2D65-0493-CC83E18241B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C43A779-2ED7-6E4F-910B-C04E0147096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80E52DC-73B3-0EA2-0E89-BCA04EAD208A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AEB769D-DB11-DB97-ED98-EC6EB0FBB348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8EFB36-C937-7383-3A9D-9A6C43A5A65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A3EFEBC-0826-90C0-58CB-0C331478D2E9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F12754D-4D4D-9E41-0B7A-995D2D5066D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5799129-4DD4-F673-95AC-89C17E31FCA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7DD6997-0111-E426-2B36-11B6C8ED767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B91F3CC-8119-2A26-C556-A023CCD8BB9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DC18541-4B03-75A1-6593-A106F3CB9DC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D0702B8-4375-6EA2-CF38-E147B8DF912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367B6F63-3C7B-8E46-AC52-B8C3DD435BD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DFDFB54-07F0-17B4-FFEC-2F278E2A1958}"/>
              </a:ext>
            </a:extLst>
          </p:cNvPr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Member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5BA4674-997B-A2DF-4D6B-D9F6C3E21684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FE72FF07-3052-D280-8614-D0FF7CFF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223" y="2577615"/>
            <a:ext cx="6916765" cy="5475567"/>
          </a:xfrm>
          <a:prstGeom prst="rect">
            <a:avLst/>
          </a:prstGeom>
        </p:spPr>
      </p:pic>
      <p:sp>
        <p:nvSpPr>
          <p:cNvPr id="23" name="TextBox 27">
            <a:extLst>
              <a:ext uri="{FF2B5EF4-FFF2-40B4-BE49-F238E27FC236}">
                <a16:creationId xmlns:a16="http://schemas.microsoft.com/office/drawing/2014/main" id="{A301DB22-AF02-BFD3-D800-CF3AD22F3513}"/>
              </a:ext>
            </a:extLst>
          </p:cNvPr>
          <p:cNvSpPr txBox="1"/>
          <p:nvPr/>
        </p:nvSpPr>
        <p:spPr>
          <a:xfrm>
            <a:off x="1703596" y="7886700"/>
            <a:ext cx="14880807" cy="147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세션 기반 사용자 인증＆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조건부 필드 수정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후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DB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저장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비밀번호 재확인을 통해 보안 강화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관리자 인증 필수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/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관리자만 접근 가능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/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일반회원정보 리스트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endParaRPr lang="en-US" sz="22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65DCF6C-98D9-8C9B-ADAC-E6DB48CF4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6435" y="2555783"/>
            <a:ext cx="6219529" cy="344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1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C56EF-1143-F9D0-653B-ABB65609F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5EE609-C4AE-29EF-87AC-470052EB5AF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D03544-81FD-4603-A918-14728B913B0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A10F916-ABC4-0A64-D323-7E5595C7238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5E7070B-358A-C35A-CD45-0C16137C5E9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F6BBC57-DF47-31CD-E669-2C4796867E3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91188F3-EE95-A8FB-822F-52EB8A946487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1F80676-AAAA-FE89-E80F-A859E658682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B475715-6EF1-2D67-0014-33DCCD85BBD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0FF5B38-B677-A85E-F289-E97A100F88ED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FA006F2-2487-75F8-7A5A-E26DBEE8E095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910811F-82B7-28F6-D3DB-CB08BD6513A4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A74FCA5-C53D-8C99-F9ED-AD013FE3B35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776BB10-0C91-4728-C134-E1136B17C1E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7037368-73C6-9C2C-B301-69DC94E5C3C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E0231B7-7386-FD4A-EE0A-D2A0384AF7D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A474875-DA25-F623-6242-83CB15166F5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3CABDF9-1CCD-5164-F18E-0AF1358A184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A462736-0517-199C-C5E6-D63E9FE2732F}"/>
              </a:ext>
            </a:extLst>
          </p:cNvPr>
          <p:cNvSpPr txBox="1"/>
          <p:nvPr/>
        </p:nvSpPr>
        <p:spPr>
          <a:xfrm>
            <a:off x="3700976" y="1153410"/>
            <a:ext cx="5332857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Destination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17611D5-C806-4CC5-24D5-B7A063747257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B5E11581-FD39-BC1D-8D3D-B31455CDC4DF}"/>
              </a:ext>
            </a:extLst>
          </p:cNvPr>
          <p:cNvSpPr txBox="1"/>
          <p:nvPr/>
        </p:nvSpPr>
        <p:spPr>
          <a:xfrm>
            <a:off x="1527687" y="7366246"/>
            <a:ext cx="14880807" cy="25353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주문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/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결제 시 가장 먼저 표시되는 기본 배송지를 반환하는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API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배송지 최대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10</a:t>
            </a:r>
            <a:r>
              <a:rPr lang="ko-KR" altLang="en-US" sz="2200">
                <a:latin typeface="TDTD순고딕" panose="020B0600000101010101" charset="-127"/>
                <a:ea typeface="TDTD순고딕" panose="020B0600000101010101" charset="-127"/>
              </a:rPr>
              <a:t>개 제한 기본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배송지는 단 하나만 존재하도록 자동 관리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기본 배송지 변경 시 기존의 기본 배송지를 자동 해제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기본 배송지는 실수로 삭제되지 않도록 제한 처리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2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D6C6C43-344B-3512-BBB0-BAE24AE1E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6752" y="2507634"/>
            <a:ext cx="7817252" cy="413670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B7E565E-5767-97C5-B0A8-CA62B2E9B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780" y="1825084"/>
            <a:ext cx="6845652" cy="356516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826EE07-4B72-4830-F8F8-E98A4CC3B5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777" y="5599221"/>
            <a:ext cx="7000922" cy="85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694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BE698-0C0E-9DF5-CCDF-7F0552685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3080D1-7493-E070-A9B2-CE14CBA648E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0D45DBE-C42D-D4DA-D76B-C4A0638D6C97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39A7250-E115-525A-1481-60F13A5D373D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770174D-32ED-AE66-0FE5-6F878C73AE0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45F1A2F-8E46-F0B0-3DA3-90F397287B7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42E96E-49A3-64F7-590B-1227064CC6D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04A31B-6940-EE8E-7D25-EAD87ACBE68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9660070-EE47-82AB-2B05-55D4A72AE570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DE69E99-2271-481D-7027-C427E07D7DB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EDE9910-002C-4C18-D3BA-9F26F03BC138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3AA6E31-17C5-79D0-1959-61D668E92D1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826280E-B37E-87D3-D5E1-7D91C409211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4A187C6-1AA1-E904-D207-07FDE5104DC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FA2A461-A862-59DC-FE7D-186C136482C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CBEE28D-85DB-FB89-9320-4E250E749F5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BA90BBE4-0C8E-BE6D-F39E-8F9C41BB7BE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90A19BE-D186-7B12-40B1-EE26EEA0C045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18FB3F4-C9D8-E3F8-FF67-E1FB83EE8B35}"/>
              </a:ext>
            </a:extLst>
          </p:cNvPr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Product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3A73504-363C-4424-3CC3-D2CD1D913045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4AFB698C-2E0B-CC13-D848-1E8B71829E8D}"/>
              </a:ext>
            </a:extLst>
          </p:cNvPr>
          <p:cNvSpPr txBox="1"/>
          <p:nvPr/>
        </p:nvSpPr>
        <p:spPr>
          <a:xfrm>
            <a:off x="1436110" y="8041014"/>
            <a:ext cx="14880807" cy="1001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관리자 확인 →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DTO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로부터 상품 생성 →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DB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저장 및 응답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DTO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구성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이미지 업로드 시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UUID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로 파일명을 생성하여 경로에 안전하게 저장 처리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EB411E23-E4C5-6E30-B007-00D443C712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528" y="2411146"/>
            <a:ext cx="8229600" cy="523705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5B345E-0ADE-A0D5-F5DC-6A6676EF9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128" y="2434835"/>
            <a:ext cx="7509344" cy="543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267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EEE9B-E639-2380-5D1A-28FE626A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5D8E555-06AB-AFD6-61FB-233EC931AD7D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EBFF35F-AC7D-7569-8F9D-6285B53B1A0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483F8D7-D9BB-123E-669B-4C0CD106F88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F0DB4B8-D02D-0624-E878-FC2A14664D6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CE24CE2-A651-F8D7-D11D-41F185143D3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7F483B5-9387-9D55-1B8E-9124217C9CE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E6D60F9-A95F-AA55-30AF-CB636C8A9CB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CEB0968-0619-4A6E-5541-138160CC084D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00DFD9D-898C-EDA3-0046-FBD30AA9190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BB1A154-8EC7-BFFD-3E75-87CA56707B75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6E32F60-0A52-0F3A-A139-CF958C6688FC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CF3C6C2-E778-A789-941E-CB524E8C6A1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0A0837F-9BED-71E3-5D9A-301B1F1B5C8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53F2939-FB5D-BCAC-9EDE-210DBA1AAFB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CE9D9B6-9B95-478E-703B-FF91B693B85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A405D05-03B2-5D7A-7716-6D5E1B4BCD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F3B15F13-BECA-D971-E2CF-9DAEE3CDAA7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8000CD8-DFD2-6994-FD5F-558EF0B24BD6}"/>
              </a:ext>
            </a:extLst>
          </p:cNvPr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Product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EB35E1F-7BD0-B40B-8836-D36172F873A9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B6F4A17B-9701-F9A9-6BFF-12F7D133E210}"/>
              </a:ext>
            </a:extLst>
          </p:cNvPr>
          <p:cNvSpPr txBox="1"/>
          <p:nvPr/>
        </p:nvSpPr>
        <p:spPr>
          <a:xfrm>
            <a:off x="1436110" y="7893239"/>
            <a:ext cx="14880807" cy="965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사용자의 </a:t>
            </a:r>
            <a:r>
              <a:rPr lang="ko-KR" altLang="en-US" sz="2200">
                <a:latin typeface="TDTD순고딕" panose="020B0600000101010101" charset="-127"/>
                <a:ea typeface="TDTD순고딕" panose="020B0600000101010101" charset="-127"/>
              </a:rPr>
              <a:t>상품 상세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조회 → 최근 본 </a:t>
            </a:r>
            <a:r>
              <a:rPr lang="ko-KR" altLang="en-US" sz="2200">
                <a:latin typeface="TDTD순고딕" panose="020B0600000101010101" charset="-127"/>
                <a:ea typeface="TDTD순고딕" panose="020B0600000101010101" charset="-127"/>
              </a:rPr>
              <a:t>목록 저장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최근 본 상품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ID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목록을 기반으로 리스트 조회하여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UI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에 출력</a:t>
            </a:r>
            <a:endParaRPr lang="en-US" sz="22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BD9CF92-96A5-6AFA-D654-380184428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2564006"/>
            <a:ext cx="7423110" cy="345567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15CD29D-DB5D-2076-5D1A-AA6E1BC57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624" y="2472262"/>
            <a:ext cx="7045633" cy="48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4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181596" y="4413888"/>
            <a:ext cx="818710" cy="703579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01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914742" y="4413888"/>
            <a:ext cx="818710" cy="703579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05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181596" y="5550705"/>
            <a:ext cx="818710" cy="703579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02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1914742" y="5550705"/>
            <a:ext cx="818710" cy="703579"/>
            <a:chOff x="0" y="0"/>
            <a:chExt cx="812800" cy="6985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06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6181596" y="6683740"/>
            <a:ext cx="818710" cy="703579"/>
            <a:chOff x="0" y="0"/>
            <a:chExt cx="812800" cy="6985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1914742" y="6683740"/>
            <a:ext cx="818710" cy="703579"/>
            <a:chOff x="0" y="0"/>
            <a:chExt cx="812800" cy="6985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07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181596" y="7816775"/>
            <a:ext cx="818710" cy="703579"/>
            <a:chOff x="0" y="0"/>
            <a:chExt cx="812800" cy="6985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727070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04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2017519" y="1749808"/>
            <a:ext cx="3481325" cy="1427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29"/>
              </a:lnSpc>
            </a:pPr>
            <a:r>
              <a:rPr lang="en-US" sz="830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목차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221962" y="4509122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개요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952527" y="4509122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스토리보드</a:t>
            </a: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ko-KR" alt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및 목표</a:t>
            </a:r>
            <a:endParaRPr lang="en-US" sz="2673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7221962" y="5645938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구성원 소개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221962" y="6778175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진행일정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221962" y="7910412"/>
            <a:ext cx="3870726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사전 조사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2952527" y="5645938"/>
            <a:ext cx="3799314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</a:t>
            </a:r>
            <a:r>
              <a:rPr lang="en-US" sz="2673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과정</a:t>
            </a:r>
            <a:endParaRPr lang="en-US" sz="2673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2952527" y="6778175"/>
            <a:ext cx="3799314" cy="45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3"/>
              </a:lnSpc>
            </a:pPr>
            <a:r>
              <a:rPr lang="ko-KR" altLang="en-US" sz="2673" dirty="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자체평가</a:t>
            </a:r>
            <a:endParaRPr lang="en-US" sz="2673" dirty="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822FD-A073-7D94-989E-29D920977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55AB3B-3620-505D-A424-B83C02FAEDD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9AC5405-A299-6B86-16F4-675D8072257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0F2AF8E-CAE3-CF1D-2FF3-21D54204ACD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6355F55-36D5-D4A2-B0B9-71444C9085A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DDE33C-6C6E-E33F-8FA2-2540745B638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E67490B-AF98-1F0F-7FF1-CCD8C15C4D2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EA8B435-8909-6485-33A2-F70CF5E6B5FA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30F980D-CC2B-2315-7692-0FF83FB9513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15BF2E4-C123-5A5C-7AB8-907F028C484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EB010A3-965B-6771-DBDB-68CA48E9095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7CAAA3E-7632-9C03-8EEC-09AC73C38A12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1747AE9-3411-CABF-C83F-1FD77D475AC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B26C27E-A22F-E69F-2130-D84763C4ADB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212E03B-827A-8A8F-D2C0-287AF9F5BA9B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32C95EE-C7FB-0099-A37C-88971A41483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96E97A0-783A-585A-44A1-FBDFD107EE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A5E1B5D-3D0E-3F15-5AB8-398E31E1E39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60E0228-8DEB-811B-2E67-A4C19852B7B4}"/>
              </a:ext>
            </a:extLst>
          </p:cNvPr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Cart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CE2C667-0040-EFBC-CE09-A0B80DDAE8B3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8EBD8F60-E5D2-80A7-A8E6-4384B12D5949}"/>
              </a:ext>
            </a:extLst>
          </p:cNvPr>
          <p:cNvSpPr txBox="1"/>
          <p:nvPr/>
        </p:nvSpPr>
        <p:spPr>
          <a:xfrm>
            <a:off x="1436110" y="7893239"/>
            <a:ext cx="14880807" cy="147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장바구니에 동일 상품이 있을 경우 수량만 증가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없으면 새로 추가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3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만 원 이상 구매 시 무료 배송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미만은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3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천 원 부과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200" dirty="0" err="1">
                <a:latin typeface="TDTD순고딕" panose="020B0600000101010101" charset="-127"/>
                <a:ea typeface="TDTD순고딕" panose="020B0600000101010101" charset="-127"/>
              </a:rPr>
              <a:t>cartItemIds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없으면 전체삭제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있으면 선택 삭제 처리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  <a:endParaRPr lang="en-US" sz="22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1F9D800-9F94-6570-23CB-BE25CF070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414" y="2649586"/>
            <a:ext cx="8445736" cy="455131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FBCEBD3-325F-D4E3-60FF-5633CEA54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4291" y="2555783"/>
            <a:ext cx="6026306" cy="174957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5A7B08D-B6E8-35C5-42C7-B4E4172708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5627" y="4822059"/>
            <a:ext cx="9374097" cy="235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287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220F5-4A8B-283B-A4F6-0B0C7A5B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ED0722-8B37-42C6-1502-B1315B429B0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533F94-CCFC-9802-BC76-8B5B4CFAF0D7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5386DC4-261D-6F59-71DB-D293299EC219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8547446-1551-65ED-BE4D-4032731EE09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E2DF251-33CC-10C0-D703-43E9841A8E4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37C595-2109-A83C-4D69-47829A9DFA0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5EDF0C1-693F-E58E-2CEB-75D16F3FAFB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67607C4-3A67-958D-1D7D-62EEB1DC048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B82F2CA-CC09-10C7-75BE-A1E572F2CF3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F7B954C-CCA7-91D7-FB72-B89A0C3BA955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82D91D7-D46C-FBA5-A57A-69FB6A25C8F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244E642-3892-6F72-860E-CEE876A861F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6F21AF8-E8CB-1E6F-08FD-676F88BFE6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06B4A76-FC72-8617-80D9-88E12CAD035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4660D5E-419D-D53D-7336-C7F19A8E7B0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1B9CC90-A855-147F-96BF-DEBFCD144FE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A7C5B57-0325-61CB-F356-B6D036FB997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D5F91BD-2EC3-7012-1F4F-4A097C645899}"/>
              </a:ext>
            </a:extLst>
          </p:cNvPr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Qna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6F9E99F-EEF0-1B51-18A0-C9D098187D03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7E2C1998-951C-0455-F2AC-800638BB3989}"/>
              </a:ext>
            </a:extLst>
          </p:cNvPr>
          <p:cNvSpPr txBox="1"/>
          <p:nvPr/>
        </p:nvSpPr>
        <p:spPr>
          <a:xfrm>
            <a:off x="1703596" y="7886700"/>
            <a:ext cx="14880807" cy="198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주문상품의 문의면 주문상품과 연결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주문상품과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관련없으면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무관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문의 시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사진업로드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가능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문의삭제 시 이미지까지 삭제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(DB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뿐 아니라 파일 시스템 정리도 병행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)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관리자는 특정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문의글에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답변 작성 가능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답변 작성 시 일반회원은 답변완료 상태 확인 가능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2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87867F3-E188-F6E0-FBEE-05663CBC1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4261" y="2475688"/>
            <a:ext cx="7992663" cy="352947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F7A0963-C119-3A29-A27E-4D2F4A75E2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8367" y="1492590"/>
            <a:ext cx="7547757" cy="279076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DEC764E-D465-5AAC-DA04-AE68B22964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0465" y="4702069"/>
            <a:ext cx="9428167" cy="260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79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C1528-7993-C962-3182-E12F0369D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9B5306-7EEF-521B-DA24-46B7DD9E76D7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1B6817-3FA5-EE9B-67C7-87F47074D982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BA4724B-B8F4-23B8-0CF1-60607897369D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3917B57-D6F3-CF82-A33B-04741930EF5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1D78A21-B50C-D0B8-13AB-4B9590BA5C4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D93E476-057A-2A79-1D4C-A6C5F606873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A977051-0A5F-EA18-17A8-62103F97BE09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712F160-08D0-A80A-A36D-A52E4211F7C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13F8150-5AF8-C856-A66D-36AE6AEC78B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A560A69-941C-2C81-550C-37BE0105C66C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311AC41-290E-ECE5-3EC3-65C0DD576C5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2554A91-8AD8-85D6-6A4A-54EFE254D73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6D8C2E5-05CF-ED41-5A58-F217A6C027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D4C63177-E3EF-4BD2-4CE8-297E83809E1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0087475-988D-8A3D-67E8-B12A485D56E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DDC70C5-D2E4-8F71-65BD-F5F6E5C85B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0DDC497-97D3-637B-20FF-084EF389682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CCA28E4-9472-8120-3770-5F5F0870A98A}"/>
              </a:ext>
            </a:extLst>
          </p:cNvPr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Wish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46564B3-2329-2BFA-6C50-3B5A35B5CE31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666BD26F-1D16-7875-3677-2E481C323536}"/>
              </a:ext>
            </a:extLst>
          </p:cNvPr>
          <p:cNvSpPr txBox="1"/>
          <p:nvPr/>
        </p:nvSpPr>
        <p:spPr>
          <a:xfrm>
            <a:off x="1387053" y="7305341"/>
            <a:ext cx="14880807" cy="198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사용자가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찜한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상품이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30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개를 초과할 경우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	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→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ID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가 가장 오래된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항목을 자동으로 삭제하여 찜 목록을 유지세션 기반 사용자 인증 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찜 목록에 있는 상품을 장바구니로 이동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장바구니에 동일한 상품이 있을 시 수량만 증가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찜 목록의 상품 단일삭제와 선택삭제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가능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BB8A8EF-FD24-FC2C-7A9E-883B83CCFB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96" y="2602606"/>
            <a:ext cx="8241209" cy="445613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352442C-A5D6-2FC0-1679-D0EF4C783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827" y="1981443"/>
            <a:ext cx="10360909" cy="154976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DBF18463-5693-FA24-34DE-FAAA26B494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8658" y="3316490"/>
            <a:ext cx="7182219" cy="411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52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29" y="786264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3700976" y="1153410"/>
            <a:ext cx="4361462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Order_1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9" name="TextBox 27">
            <a:extLst>
              <a:ext uri="{FF2B5EF4-FFF2-40B4-BE49-F238E27FC236}">
                <a16:creationId xmlns:a16="http://schemas.microsoft.com/office/drawing/2014/main" id="{3241A3DB-1C51-4ED5-A590-ECF3E8FFF50B}"/>
              </a:ext>
            </a:extLst>
          </p:cNvPr>
          <p:cNvSpPr txBox="1"/>
          <p:nvPr/>
        </p:nvSpPr>
        <p:spPr>
          <a:xfrm>
            <a:off x="1497289" y="8235075"/>
            <a:ext cx="14880807" cy="965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상품구매시 쿠폰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포인트적용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주문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배송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장바구니 처리에 대해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트랜젝션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처리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200" dirty="0" err="1">
                <a:latin typeface="TDTD순고딕" panose="020B0600000101010101" charset="-127"/>
                <a:ea typeface="TDTD순고딕" panose="020B0600000101010101" charset="-127"/>
              </a:rPr>
              <a:t>Httpsession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을 통해 로그인 세션으로 인증 검증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85EA631-AE19-65BC-153B-94DD39022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586" y="2356421"/>
            <a:ext cx="8489575" cy="598747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5046F26-A61E-AF77-2E10-02C0E1A65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756" y="2357324"/>
            <a:ext cx="7439025" cy="5986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5BA5F-3058-80A1-82E6-E360AFE4D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518DE22-F9BE-8B81-0B2A-E03E8C731076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AFC1B7F-4EAF-314C-4785-55EADD06B35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64DC55A-5700-2E10-7184-8CC611C1EB9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0D71C23-9516-F4FC-113F-AB52CD54197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E805202-3FC7-2D65-0493-CC83E18241B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C43A779-2ED7-6E4F-910B-C04E0147096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80E52DC-73B3-0EA2-0E89-BCA04EAD208A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AEB769D-DB11-DB97-ED98-EC6EB0FBB348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F8EFB36-C937-7383-3A9D-9A6C43A5A65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A3EFEBC-0826-90C0-58CB-0C331478D2E9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F12754D-4D4D-9E41-0B7A-995D2D5066D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5799129-4DD4-F673-95AC-89C17E31FCA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7DD6997-0111-E426-2B36-11B6C8ED767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B91F3CC-8119-2A26-C556-A023CCD8BB9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DC18541-4B03-75A1-6593-A106F3CB9DC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D0702B8-4375-6EA2-CF38-E147B8DF912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367B6F63-3C7B-8E46-AC52-B8C3DD435BD2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DFDFB54-07F0-17B4-FFEC-2F278E2A1958}"/>
              </a:ext>
            </a:extLst>
          </p:cNvPr>
          <p:cNvSpPr txBox="1"/>
          <p:nvPr/>
        </p:nvSpPr>
        <p:spPr>
          <a:xfrm>
            <a:off x="3700976" y="1153410"/>
            <a:ext cx="4604823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Order_2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5BA4674-997B-A2DF-4D6B-D9F6C3E21684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A301DB22-AF02-BFD3-D800-CF3AD22F3513}"/>
              </a:ext>
            </a:extLst>
          </p:cNvPr>
          <p:cNvSpPr txBox="1"/>
          <p:nvPr/>
        </p:nvSpPr>
        <p:spPr>
          <a:xfrm>
            <a:off x="1703596" y="8675772"/>
            <a:ext cx="14880807" cy="457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관리자 및 사용자 주문내역 조회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(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주문취소 내역 제외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)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0C572E2-0022-14C4-93D8-0CB0483FEA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961" y="2329545"/>
            <a:ext cx="7531344" cy="600657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5072E504-4CCB-72EE-61A0-0526EB54C6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7693" y="1655222"/>
            <a:ext cx="5937041" cy="362949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0CCE2A1-6E58-36CC-2717-91EC8B29B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5281" y="5156047"/>
            <a:ext cx="8068199" cy="337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21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C56EF-1143-F9D0-653B-ABB65609F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75EE609-C4AE-29EF-87AC-470052EB5AF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2D03544-81FD-4603-A918-14728B913B0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A10F916-ABC4-0A64-D323-7E5595C7238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5E7070B-358A-C35A-CD45-0C16137C5E9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F6BBC57-DF47-31CD-E669-2C4796867E3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91188F3-EE95-A8FB-822F-52EB8A946487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1F80676-AAAA-FE89-E80F-A859E658682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B475715-6EF1-2D67-0014-33DCCD85BBD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0FF5B38-B677-A85E-F289-E97A100F88ED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FA006F2-2487-75F8-7A5A-E26DBEE8E095}"/>
              </a:ext>
            </a:extLst>
          </p:cNvPr>
          <p:cNvGrpSpPr/>
          <p:nvPr/>
        </p:nvGrpSpPr>
        <p:grpSpPr>
          <a:xfrm>
            <a:off x="980629" y="88120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910811F-82B7-28F6-D3DB-CB08BD6513A4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A74FCA5-C53D-8C99-F9ED-AD013FE3B35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776BB10-0C91-4728-C134-E1136B17C1E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7037368-73C6-9C2C-B301-69DC94E5C3C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E0231B7-7386-FD4A-EE0A-D2A0384AF7D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A474875-DA25-F623-6242-83CB15166F5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3CABDF9-1CCD-5164-F18E-0AF1358A184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A462736-0517-199C-C5E6-D63E9FE2732F}"/>
              </a:ext>
            </a:extLst>
          </p:cNvPr>
          <p:cNvSpPr txBox="1"/>
          <p:nvPr/>
        </p:nvSpPr>
        <p:spPr>
          <a:xfrm>
            <a:off x="3700976" y="1153410"/>
            <a:ext cx="5332857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Coupon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17611D5-C806-4CC5-24D5-B7A063747257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B5E11581-FD39-BC1D-8D3D-B31455CDC4DF}"/>
              </a:ext>
            </a:extLst>
          </p:cNvPr>
          <p:cNvSpPr txBox="1"/>
          <p:nvPr/>
        </p:nvSpPr>
        <p:spPr>
          <a:xfrm>
            <a:off x="1497289" y="7643741"/>
            <a:ext cx="14880807" cy="147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Optional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를 사용해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예외없이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안전하게 처리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Status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코드를 명확히 구분하여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, RESTful API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원칙을 준수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DB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에서 받은 엔티티를 그대로 반환하지 않고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필요한 형식에 맞춰 가공하여 </a:t>
            </a:r>
            <a:r>
              <a:rPr lang="en-US" altLang="ko-KR" sz="2200" dirty="0" err="1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dto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로 반환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7326D09-8BE9-0C31-C5AD-C8624A8BB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2526" y="2433369"/>
            <a:ext cx="7534275" cy="475959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49998E5-4C03-5C18-D56D-1ECD9CBC4E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9550" y="1467423"/>
            <a:ext cx="6813509" cy="294687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6F7D7DB-ED02-2EC1-FFEB-BBE24FCB2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1630" y="4329931"/>
            <a:ext cx="6677025" cy="324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89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BE698-0C0E-9DF5-CCDF-7F0552685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3080D1-7493-E070-A9B2-CE14CBA648E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0D45DBE-C42D-D4DA-D76B-C4A0638D6C97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39A7250-E115-525A-1481-60F13A5D373D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4770174D-32ED-AE66-0FE5-6F878C73AE0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45F1A2F-8E46-F0B0-3DA3-90F397287B7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42E96E-49A3-64F7-590B-1227064CC6D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504A31B-6940-EE8E-7D25-EAD87ACBE68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9660070-EE47-82AB-2B05-55D4A72AE570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DE69E99-2271-481D-7027-C427E07D7DB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EDE9910-002C-4C18-D3BA-9F26F03BC138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3AA6E31-17C5-79D0-1959-61D668E92D1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826280E-B37E-87D3-D5E1-7D91C409211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4A187C6-1AA1-E904-D207-07FDE5104DC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6FA2A461-A862-59DC-FE7D-186C136482C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CBEE28D-85DB-FB89-9320-4E250E749F5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BA90BBE4-0C8E-BE6D-F39E-8F9C41BB7BE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90A19BE-D186-7B12-40B1-EE26EEA0C045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18FB3F4-C9D8-E3F8-FF67-E1FB83EE8B35}"/>
              </a:ext>
            </a:extLst>
          </p:cNvPr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Point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3A73504-363C-4424-3CC3-D2CD1D913045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4AFB698C-2E0B-CC13-D848-1E8B71829E8D}"/>
              </a:ext>
            </a:extLst>
          </p:cNvPr>
          <p:cNvSpPr txBox="1"/>
          <p:nvPr/>
        </p:nvSpPr>
        <p:spPr>
          <a:xfrm>
            <a:off x="1431628" y="7936934"/>
            <a:ext cx="14880807" cy="147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회원 포인트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(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적립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/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사용내역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)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관리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사용자 마이페이지에서 사용자 포인트 내역 및 총 보유포인트 조회 가능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관리자는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회원별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포인트 지급 및 일괄지급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,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전체 회원 포인트 조회 가능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E94F573-ACB1-7D54-B820-D0CBD8DDD0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628" y="2422108"/>
            <a:ext cx="6370684" cy="533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2232F27-97C7-C196-F801-B15F7F5AFC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3227" y="1485900"/>
            <a:ext cx="8507085" cy="436268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F0A3A14-A9BA-5CC5-EA3D-FAF549B45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10087" y="5848582"/>
            <a:ext cx="8102971" cy="217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62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EEE9B-E639-2380-5D1A-28FE626AD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5D8E555-06AB-AFD6-61FB-233EC931AD7D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EBFF35F-AC7D-7569-8F9D-6285B53B1A0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483F8D7-D9BB-123E-669B-4C0CD106F88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F0DB4B8-D02D-0624-E878-FC2A14664D6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CE24CE2-A651-F8D7-D11D-41F185143D3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7F483B5-9387-9D55-1B8E-9124217C9CE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E6D60F9-A95F-AA55-30AF-CB636C8A9CB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CEB0968-0619-4A6E-5541-138160CC084D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00DFD9D-898C-EDA3-0046-FBD30AA9190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BB1A154-8EC7-BFFD-3E75-87CA56707B75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6E32F60-0A52-0F3A-A139-CF958C6688FC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CF3C6C2-E778-A789-941E-CB524E8C6A1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0A0837F-9BED-71E3-5D9A-301B1F1B5C8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53F2939-FB5D-BCAC-9EDE-210DBA1AAFB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CE9D9B6-9B95-478E-703B-FF91B693B85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A405D05-03B2-5D7A-7716-6D5E1B4BCD8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F3B15F13-BECA-D971-E2CF-9DAEE3CDAA7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8000CD8-DFD2-6994-FD5F-558EF0B24BD6}"/>
              </a:ext>
            </a:extLst>
          </p:cNvPr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Review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EB35E1F-7BD0-B40B-8836-D36172F873A9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B6F4A17B-9701-F9A9-6BFF-12F7D133E210}"/>
              </a:ext>
            </a:extLst>
          </p:cNvPr>
          <p:cNvSpPr txBox="1"/>
          <p:nvPr/>
        </p:nvSpPr>
        <p:spPr>
          <a:xfrm>
            <a:off x="1376780" y="8347771"/>
            <a:ext cx="14880807" cy="965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200" dirty="0" err="1">
                <a:latin typeface="TDTD순고딕" panose="020B0600000101010101" charset="-127"/>
                <a:ea typeface="TDTD순고딕" panose="020B0600000101010101" charset="-127"/>
              </a:rPr>
              <a:t>UUID.randomUUId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()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함수를 이용해 파일 중복방지 처리 후 저장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-&gt;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서버 </a:t>
            </a:r>
            <a:r>
              <a:rPr lang="en-US" altLang="ko-KR" sz="2200" dirty="0" err="1">
                <a:latin typeface="TDTD순고딕" panose="020B0600000101010101" charset="-127"/>
                <a:ea typeface="TDTD순고딕" panose="020B0600000101010101" charset="-127"/>
              </a:rPr>
              <a:t>uploadPath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에 파일 저장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파일 시스템을 이용해 파일 업로드와 삭제 처리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 (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첨부파일 여부에 따라 포인트 차등지급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)</a:t>
            </a:r>
            <a:endParaRPr lang="en-US" sz="22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B53C642-486A-22ED-CE2C-A155BAEA4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396" y="2275107"/>
            <a:ext cx="6972300" cy="260447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E27873A-3381-8C74-6C8C-A876169F98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5396" y="4904933"/>
            <a:ext cx="5905500" cy="321612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8998DA8-983B-E7AB-DC7F-415E2D4489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7184" y="1441864"/>
            <a:ext cx="6686550" cy="371418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3DBB166-82CA-0405-4F81-C5D68259EC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3699" y="5156046"/>
            <a:ext cx="8325101" cy="321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21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4822FD-A073-7D94-989E-29D920977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255AB3B-3620-505D-A424-B83C02FAEDD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9AC5405-A299-6B86-16F4-675D8072257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0F2AF8E-CAE3-CF1D-2FF3-21D54204ACD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6355F55-36D5-D4A2-B0B9-71444C9085A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ADDE33C-6C6E-E33F-8FA2-2540745B638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E67490B-AF98-1F0F-7FF1-CCD8C15C4D2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EA8B435-8909-6485-33A2-F70CF5E6B5FA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30F980D-CC2B-2315-7692-0FF83FB9513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15BF2E4-C123-5A5C-7AB8-907F028C484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EB010A3-965B-6771-DBDB-68CA48E9095A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7CAAA3E-7632-9C03-8EEC-09AC73C38A12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1747AE9-3411-CABF-C83F-1FD77D475AC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B26C27E-A22F-E69F-2130-D84763C4ADB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212E03B-827A-8A8F-D2C0-287AF9F5BA9B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32C95EE-C7FB-0099-A37C-88971A41483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96E97A0-783A-585A-44A1-FBDFD107EED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A5E1B5D-3D0E-3F15-5AB8-398E31E1E39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60E0228-8DEB-811B-2E67-A4C19852B7B4}"/>
              </a:ext>
            </a:extLst>
          </p:cNvPr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Delivery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DCE2C667-0040-EFBC-CE09-A0B80DDAE8B3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8EBD8F60-E5D2-80A7-A8E6-4384B12D5949}"/>
              </a:ext>
            </a:extLst>
          </p:cNvPr>
          <p:cNvSpPr txBox="1"/>
          <p:nvPr/>
        </p:nvSpPr>
        <p:spPr>
          <a:xfrm>
            <a:off x="1430247" y="8205218"/>
            <a:ext cx="14880807" cy="10118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관리자 권한으로 배송완료처리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-&gt;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결제금액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(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배송비제외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)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의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5%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포인트 적립까지 자동 반영되도록 설계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배송상태 중복 방지 처리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 </a:t>
            </a:r>
            <a:endParaRPr lang="en-US" sz="22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0DEF4C39-C0DB-440C-3231-002B659BD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632" y="2631832"/>
            <a:ext cx="6715125" cy="47976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592C260-4188-75E7-8179-4DECB2F6AF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2126" y="2900860"/>
            <a:ext cx="4722874" cy="254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63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220F5-4A8B-283B-A4F6-0B0C7A5B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6ED0722-8B37-42C6-1502-B1315B429B0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B533F94-CCFC-9802-BC76-8B5B4CFAF0D7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5386DC4-261D-6F59-71DB-D293299EC219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8547446-1551-65ED-BE4D-4032731EE09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E2DF251-33CC-10C0-D703-43E9841A8E4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737C595-2109-A83C-4D69-47829A9DFA0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5EDF0C1-693F-E58E-2CEB-75D16F3FAFB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67607C4-3A67-958D-1D7D-62EEB1DC048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B82F2CA-CC09-10C7-75BE-A1E572F2CF3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F7B954C-CCA7-91D7-FB72-B89A0C3BA955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82D91D7-D46C-FBA5-A57A-69FB6A25C8F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244E642-3892-6F72-860E-CEE876A861F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6F21AF8-E8CB-1E6F-08FD-676F88BFE61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06B4A76-FC72-8617-80D9-88E12CAD035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4660D5E-419D-D53D-7336-C7F19A8E7B0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1B9CC90-A855-147F-96BF-DEBFCD144FE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A7C5B57-0325-61CB-F356-B6D036FB997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D5F91BD-2EC3-7012-1F4F-4A097C645899}"/>
              </a:ext>
            </a:extLst>
          </p:cNvPr>
          <p:cNvSpPr txBox="1"/>
          <p:nvPr/>
        </p:nvSpPr>
        <p:spPr>
          <a:xfrm>
            <a:off x="3700977" y="1153410"/>
            <a:ext cx="7314934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Cart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6F9E99F-EEF0-1B51-18A0-C9D098187D03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7E2C1998-951C-0455-F2AC-800638BB3989}"/>
              </a:ext>
            </a:extLst>
          </p:cNvPr>
          <p:cNvSpPr txBox="1"/>
          <p:nvPr/>
        </p:nvSpPr>
        <p:spPr>
          <a:xfrm>
            <a:off x="1624150" y="7282929"/>
            <a:ext cx="14880807" cy="198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장바구니 전체삭제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선택삭제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기능 및 상품수량 조절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DB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연동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선택된 항목에 대한 상품금액 합계 계산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3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만원 이상 무료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미만시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3,000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원 배송비 부과 자동 적용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주문버튼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클릭시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선택된 상품만 주문페이지로 이동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endParaRPr lang="en-US" sz="22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7D604D5-36D1-DE85-A1F4-7FDBAF5F62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150" y="2345404"/>
            <a:ext cx="10796450" cy="46958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38D323B-75B5-8835-F5E6-82B9D508CF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58488" y="2016625"/>
            <a:ext cx="42195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7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29" y="857575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6772654" y="3287603"/>
            <a:ext cx="5237057" cy="1551097"/>
            <a:chOff x="0" y="0"/>
            <a:chExt cx="1813523" cy="136523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13523" cy="1365236"/>
            </a:xfrm>
            <a:custGeom>
              <a:avLst/>
              <a:gdLst/>
              <a:ahLst/>
              <a:cxnLst/>
              <a:rect l="l" t="t" r="r" b="b"/>
              <a:pathLst>
                <a:path w="1813523" h="1365236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solidFill>
              <a:srgbClr val="E3F0E5">
                <a:alpha val="30980"/>
              </a:srgbClr>
            </a:solidFill>
            <a:ln w="19050" cap="rnd">
              <a:solidFill>
                <a:srgbClr val="3E4047">
                  <a:alpha val="30980"/>
                </a:srgbClr>
              </a:solidFill>
              <a:prstDash val="solid"/>
              <a:round/>
            </a:ln>
          </p:spPr>
          <p:txBody>
            <a:bodyPr/>
            <a:lstStyle/>
            <a:p>
              <a:pPr algn="ctr"/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6781800" y="4052353"/>
            <a:ext cx="5237057" cy="8592"/>
          </a:xfrm>
          <a:prstGeom prst="line">
            <a:avLst/>
          </a:prstGeom>
          <a:ln w="19050" cap="flat">
            <a:solidFill>
              <a:srgbClr val="485849">
                <a:alpha val="6078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algn="ctr"/>
            <a:endParaRPr lang="ko-KR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3870789" y="1401775"/>
            <a:ext cx="6110274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sz="6999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</a:t>
            </a: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개요</a:t>
            </a:r>
            <a:endParaRPr lang="en-US" sz="6999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340856" y="4274488"/>
            <a:ext cx="12021655" cy="388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ko-KR" altLang="en-US" sz="22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밀키트 쇼핑몰 사이트</a:t>
            </a:r>
            <a:endParaRPr lang="en-US" sz="2299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98719" y="3436288"/>
            <a:ext cx="49059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프로젝트의</a:t>
            </a:r>
            <a:r>
              <a:rPr lang="en-US" sz="3000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3000" err="1">
                <a:solidFill>
                  <a:srgbClr val="658C6A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주제</a:t>
            </a:r>
            <a:endParaRPr lang="en-US" sz="3000">
              <a:solidFill>
                <a:srgbClr val="658C6A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grpSp>
        <p:nvGrpSpPr>
          <p:cNvPr id="34" name="Group 19">
            <a:extLst>
              <a:ext uri="{FF2B5EF4-FFF2-40B4-BE49-F238E27FC236}">
                <a16:creationId xmlns:a16="http://schemas.microsoft.com/office/drawing/2014/main" id="{C069A04B-3461-29A6-66C6-DA0FF0961A62}"/>
              </a:ext>
            </a:extLst>
          </p:cNvPr>
          <p:cNvGrpSpPr/>
          <p:nvPr/>
        </p:nvGrpSpPr>
        <p:grpSpPr>
          <a:xfrm>
            <a:off x="3612300" y="5512638"/>
            <a:ext cx="11197856" cy="2935748"/>
            <a:chOff x="0" y="0"/>
            <a:chExt cx="1813523" cy="1365236"/>
          </a:xfrm>
        </p:grpSpPr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3E1F9386-3BDA-D291-BF14-719E6D26010F}"/>
                </a:ext>
              </a:extLst>
            </p:cNvPr>
            <p:cNvSpPr/>
            <p:nvPr/>
          </p:nvSpPr>
          <p:spPr>
            <a:xfrm>
              <a:off x="0" y="0"/>
              <a:ext cx="1813523" cy="1365236"/>
            </a:xfrm>
            <a:custGeom>
              <a:avLst/>
              <a:gdLst/>
              <a:ahLst/>
              <a:cxnLst/>
              <a:rect l="l" t="t" r="r" b="b"/>
              <a:pathLst>
                <a:path w="1813523" h="1365236">
                  <a:moveTo>
                    <a:pt x="116556" y="0"/>
                  </a:moveTo>
                  <a:lnTo>
                    <a:pt x="1696967" y="0"/>
                  </a:lnTo>
                  <a:cubicBezTo>
                    <a:pt x="1727879" y="0"/>
                    <a:pt x="1757526" y="12280"/>
                    <a:pt x="1779384" y="34138"/>
                  </a:cubicBezTo>
                  <a:cubicBezTo>
                    <a:pt x="1801243" y="55997"/>
                    <a:pt x="1813523" y="85643"/>
                    <a:pt x="1813523" y="116556"/>
                  </a:cubicBezTo>
                  <a:lnTo>
                    <a:pt x="1813523" y="1248680"/>
                  </a:lnTo>
                  <a:cubicBezTo>
                    <a:pt x="1813523" y="1313052"/>
                    <a:pt x="1761339" y="1365236"/>
                    <a:pt x="1696967" y="1365236"/>
                  </a:cubicBezTo>
                  <a:lnTo>
                    <a:pt x="116556" y="1365236"/>
                  </a:lnTo>
                  <a:cubicBezTo>
                    <a:pt x="52184" y="1365236"/>
                    <a:pt x="0" y="1313052"/>
                    <a:pt x="0" y="1248680"/>
                  </a:cubicBezTo>
                  <a:lnTo>
                    <a:pt x="0" y="116556"/>
                  </a:lnTo>
                  <a:cubicBezTo>
                    <a:pt x="0" y="52184"/>
                    <a:pt x="52184" y="0"/>
                    <a:pt x="116556" y="0"/>
                  </a:cubicBezTo>
                  <a:close/>
                </a:path>
              </a:pathLst>
            </a:custGeom>
            <a:solidFill>
              <a:srgbClr val="E3F0E5">
                <a:alpha val="30980"/>
              </a:srgbClr>
            </a:solidFill>
            <a:ln w="19050" cap="rnd">
              <a:solidFill>
                <a:srgbClr val="3E4047">
                  <a:alpha val="30980"/>
                </a:srgbClr>
              </a:solidFill>
              <a:prstDash val="solid"/>
              <a:round/>
            </a:ln>
          </p:spPr>
          <p:txBody>
            <a:bodyPr/>
            <a:lstStyle/>
            <a:p>
              <a:pPr algn="ctr"/>
              <a:endParaRPr lang="ko-KR" altLang="en-US"/>
            </a:p>
          </p:txBody>
        </p: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11260F28-B442-040B-943C-0E2B00B1DA53}"/>
                </a:ext>
              </a:extLst>
            </p:cNvPr>
            <p:cNvSpPr txBox="1"/>
            <p:nvPr/>
          </p:nvSpPr>
          <p:spPr>
            <a:xfrm>
              <a:off x="0" y="-66675"/>
              <a:ext cx="1813523" cy="14319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endParaRPr/>
            </a:p>
          </p:txBody>
        </p:sp>
      </p:grpSp>
      <p:sp>
        <p:nvSpPr>
          <p:cNvPr id="33" name="TextBox 28">
            <a:extLst>
              <a:ext uri="{FF2B5EF4-FFF2-40B4-BE49-F238E27FC236}">
                <a16:creationId xmlns:a16="http://schemas.microsoft.com/office/drawing/2014/main" id="{7DCF98DB-7E65-539C-A30B-612AF41D1C11}"/>
              </a:ext>
            </a:extLst>
          </p:cNvPr>
          <p:cNvSpPr txBox="1"/>
          <p:nvPr/>
        </p:nvSpPr>
        <p:spPr>
          <a:xfrm>
            <a:off x="3200400" y="6191146"/>
            <a:ext cx="12021655" cy="1617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</a:pP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최근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 1인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가구의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ahoma" panose="020B0604030504040204" pitchFamily="34" charset="0"/>
                <a:sym typeface="TDTD순고딕"/>
              </a:rPr>
              <a:t>증가와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더불어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,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빠르고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간편하면서도</a:t>
            </a:r>
            <a:endParaRPr lang="en-US" sz="2300">
              <a:solidFill>
                <a:srgbClr val="6E7C6F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  <a:p>
            <a:pPr algn="ctr">
              <a:lnSpc>
                <a:spcPts val="3219"/>
              </a:lnSpc>
            </a:pP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맛있는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식사를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원하는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소비자들이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많아졌습니다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.</a:t>
            </a:r>
          </a:p>
          <a:p>
            <a:pPr algn="ctr">
              <a:lnSpc>
                <a:spcPts val="3219"/>
              </a:lnSpc>
            </a:pPr>
            <a:r>
              <a:rPr lang="ko-KR" alt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소비자를 중심으로 밀키트 상품을 보다 더 쉽고 간편하게 탐색하고 주문할 수 있는 웹 기반 플랫폼으로 </a:t>
            </a:r>
            <a:r>
              <a:rPr lang="en-US" sz="2300" b="1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 Bold"/>
                <a:sym typeface="TDTD순고딕 Bold"/>
              </a:rPr>
              <a:t>밀키트</a:t>
            </a:r>
            <a:r>
              <a:rPr lang="en-US" sz="2300" b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 Bold"/>
                <a:sym typeface="TDTD순고딕 Bold"/>
              </a:rPr>
              <a:t> </a:t>
            </a:r>
            <a:r>
              <a:rPr lang="en-US" sz="2300" b="1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 Bold"/>
                <a:sym typeface="TDTD순고딕 Bold"/>
              </a:rPr>
              <a:t>전문</a:t>
            </a:r>
            <a:r>
              <a:rPr lang="en-US" sz="2300" b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 Bold"/>
                <a:sym typeface="TDTD순고딕 Bold"/>
              </a:rPr>
              <a:t> </a:t>
            </a:r>
            <a:r>
              <a:rPr lang="en-US" sz="2300" b="1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 Bold"/>
                <a:sym typeface="TDTD순고딕 Bold"/>
              </a:rPr>
              <a:t>쇼핑몰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을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기획하게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 </a:t>
            </a:r>
            <a:r>
              <a:rPr lang="en-US" sz="230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되었습니다</a:t>
            </a:r>
            <a:r>
              <a:rPr lang="en-US" sz="23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C1528-7993-C962-3182-E12F0369D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09B5306-7EEF-521B-DA24-46B7DD9E76D7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1B6817-3FA5-EE9B-67C7-87F47074D982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BA4724B-B8F4-23B8-0CF1-60607897369D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3917B57-D6F3-CF82-A33B-04741930EF5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1D78A21-B50C-D0B8-13AB-4B9590BA5C4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D93E476-057A-2A79-1D4C-A6C5F606873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A977051-0A5F-EA18-17A8-62103F97BE09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712F160-08D0-A80A-A36D-A52E4211F7C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13F8150-5AF8-C856-A66D-36AE6AEC78B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A560A69-941C-2C81-550C-37BE0105C66C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311AC41-290E-ECE5-3EC3-65C0DD576C5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2554A91-8AD8-85D6-6A4A-54EFE254D73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6D8C2E5-05CF-ED41-5A58-F217A6C027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D4C63177-E3EF-4BD2-4CE8-297E83809E1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0087475-988D-8A3D-67E8-B12A485D56E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DDC70C5-D2E4-8F71-65BD-F5F6E5C85B7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0DDC497-97D3-637B-20FF-084EF389682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CCA28E4-9472-8120-3770-5F5F0870A98A}"/>
              </a:ext>
            </a:extLst>
          </p:cNvPr>
          <p:cNvSpPr txBox="1"/>
          <p:nvPr/>
        </p:nvSpPr>
        <p:spPr>
          <a:xfrm>
            <a:off x="3700976" y="1153410"/>
            <a:ext cx="7299262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Order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46564B3-2329-2BFA-6C50-3B5A35B5CE31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666BD26F-1D16-7875-3677-2E481C323536}"/>
              </a:ext>
            </a:extLst>
          </p:cNvPr>
          <p:cNvSpPr txBox="1"/>
          <p:nvPr/>
        </p:nvSpPr>
        <p:spPr>
          <a:xfrm>
            <a:off x="1387053" y="7305341"/>
            <a:ext cx="14880807" cy="198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기본배송지를 초기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설정값으로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셋팅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배송지 선택 가능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상태값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(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쿠폰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포인트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)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변화에 따라 자동으로 총 결제금액 재계산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쿠폰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포인트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결제 수단 통합 처리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토스페이먼츠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API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를 이용한 결제시스템 구현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0A00119-D4DC-2AA8-5074-415E0F240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032" y="2355502"/>
            <a:ext cx="5782328" cy="457281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151CB86-869A-9064-43E3-40FA80C57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823" y="2464383"/>
            <a:ext cx="5288186" cy="446393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A181312-3EB0-B92B-08CC-5F163D8E0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54482" y="2355502"/>
            <a:ext cx="3133725" cy="5353050"/>
          </a:xfrm>
          <a:prstGeom prst="rect">
            <a:avLst/>
          </a:prstGeom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4EA06F37-A1C5-87F8-65DF-FDFD107FA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3901"/>
            <a:ext cx="2584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7206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D5123-8E50-4971-595B-2E42B5E1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B9F6193-3273-3913-7873-2315DF3FCB1B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131F4AC-1F14-9EF8-92CD-535670C7F874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223661F-B6D4-2159-EB73-11944C93DE0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CF7E4C9-4DF7-2F21-7A80-4C42A46C8C6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65F21F6-BB0C-1C37-5FE3-1977BAF64C1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963B0DA-EF39-0AF0-A36B-7BCF8B64590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C2796396-8EC0-1CD6-FCBA-4F1AA8853BC7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6F85F7F-ADF2-69DE-E58B-CAE67E85906A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37813C8-6B99-A9FC-3B26-FC6381820B77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270E196-A5FE-ADD7-2C9F-778C8D46B450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24F9387-DBA9-FE62-FA96-94B3D4A85F94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8CC92CE-E683-DD72-60DA-A61FE32FCC4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1CD26A4-F5E0-3E7D-2714-A6F20AE5C5E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48DE11F-348F-9102-9871-5209939558B0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4C41CD9-0C78-2B0D-030A-C8D5F688F43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7D85657E-3B62-305D-8E46-98E4AEEB9E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1C5991A-05AF-538A-0186-EDE42434C0B4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AAD18A8-4429-0BFD-A58A-70F8FBAD41EF}"/>
              </a:ext>
            </a:extLst>
          </p:cNvPr>
          <p:cNvSpPr txBox="1"/>
          <p:nvPr/>
        </p:nvSpPr>
        <p:spPr>
          <a:xfrm>
            <a:off x="3700977" y="1153410"/>
            <a:ext cx="8600734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6000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WishList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A23606C-B881-4885-F6C0-B454A5D37425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4B3777F7-D390-94E1-D34F-043025D13099}"/>
              </a:ext>
            </a:extLst>
          </p:cNvPr>
          <p:cNvSpPr txBox="1"/>
          <p:nvPr/>
        </p:nvSpPr>
        <p:spPr>
          <a:xfrm>
            <a:off x="1655526" y="7545600"/>
            <a:ext cx="14880807" cy="147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찜 목록 렌더링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선택담기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선택삭제 버튼으로 장바구니 일괄 처리 및 삭제 기능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찜목록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상품을 장바구니에 담기 전 수량 입력 가능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E6773EB-9B7A-A8CF-186C-F245395F7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095" y="2568666"/>
            <a:ext cx="7231375" cy="440363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40C61B94-0B7E-7274-ECB3-64C61D0AE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7192" y="2568666"/>
            <a:ext cx="6729613" cy="44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32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E2D3E-4B5A-844D-B797-E9B38C44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1B0B767-70D3-D2CF-4081-597D99B6C7B6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CF732D-26C6-ADE8-D896-98B2CC605616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B6E4449-FD01-03BC-DED3-E9A106CE089E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F815AE2-7472-12C4-F779-E3ED73F27024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3E306D3-0EC2-F266-FA08-ECD1A8829C8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877863-3815-570E-5349-DE17B6CAA6C1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769FE1-A544-C013-6D28-F993CD95FFC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47BEE38-DC2E-F61F-8836-DF970A27383B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752A4DBE-2AD3-B327-DCFB-74DE8FECB828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1EF0C3E-DB29-E7B9-B151-92F74C4FC3E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834CF70-368E-36FA-7EED-911FD55695C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0ADB109-4772-4E02-78C1-79E5DD0CF3F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58E7AF1-D290-F80C-769A-B4329C1CED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C339794-F0D7-3749-AA1A-674B2ACB42A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25B8AF9-552B-6756-D550-CF25D3DFCA7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7766320-C5B6-1141-C629-1960BE06379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860790B-B11F-D840-4107-FEBACFD20D14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3EB7E76-57E6-1CD2-79ED-139DD58E3F5B}"/>
              </a:ext>
            </a:extLst>
          </p:cNvPr>
          <p:cNvSpPr txBox="1"/>
          <p:nvPr/>
        </p:nvSpPr>
        <p:spPr>
          <a:xfrm>
            <a:off x="3700977" y="1153410"/>
            <a:ext cx="10392200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6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Password Reset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C46DEE6-4139-C5A9-676F-E23D6AF5C219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31F9791B-6B03-7E84-B477-FDB8CFC5333D}"/>
              </a:ext>
            </a:extLst>
          </p:cNvPr>
          <p:cNvSpPr txBox="1"/>
          <p:nvPr/>
        </p:nvSpPr>
        <p:spPr>
          <a:xfrm>
            <a:off x="1655526" y="7545600"/>
            <a:ext cx="14880807" cy="198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이메일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이름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휴대폰 번호 회원정보 일치여부 체크 후 임시 비밀번호 발급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네이버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SMTP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메일서버를 이용한 임시 비밀번호 발송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임시 비밀번호 생성 및 암호화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BAE5522-BA8D-F7E6-F3B2-A519697201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211" y="2422881"/>
            <a:ext cx="4886325" cy="47625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7796EE-C858-7CCF-8F13-B2068D0DCE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3783" y="2454520"/>
            <a:ext cx="6015824" cy="349652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EC22EBA-654E-742A-1781-1F97BC7405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39601" y="2403466"/>
            <a:ext cx="4923552" cy="480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482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CF1A5-B0D1-33CB-219F-3F34CBF32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CE4B67-33B7-9705-DC84-401CBDE2FCD3}"/>
              </a:ext>
            </a:extLst>
          </p:cNvPr>
          <p:cNvGrpSpPr/>
          <p:nvPr/>
        </p:nvGrpSpPr>
        <p:grpSpPr>
          <a:xfrm>
            <a:off x="-2049427" y="-12700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713DAA6-900E-B66E-C9F6-AF4339E1DFA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571AA11-44D1-6F7F-CF5B-344005FA5754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C9221D8-BEBE-5701-9DA1-38A6BB72A174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0C25CC4-CA66-8EBB-E69C-E15DE3C58557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36C407B-A780-4486-2B21-651584BE1CAD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0497D6F-3436-9622-F1F2-C0EE1371FE59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F03185B-51AA-81D1-FD4B-421500AA771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C20F950-356C-B04A-21CD-72F4A8EB893E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F8B4A6F-C9FA-20F7-5AC5-15034433A551}"/>
              </a:ext>
            </a:extLst>
          </p:cNvPr>
          <p:cNvGrpSpPr/>
          <p:nvPr/>
        </p:nvGrpSpPr>
        <p:grpSpPr>
          <a:xfrm>
            <a:off x="980629" y="800100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BF31A7B-CB4E-80F4-4CAD-E4EC16B5F1E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CDAC0F2-14EA-9846-6240-3BC57B65CE1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911ABEA-CBB3-D194-DB60-F6D68A4EAEA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F36196E-EF4D-6561-30AD-D1E01B0F26E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C08F086E-3C33-BE8C-18C7-83B30DCA4FB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06B524A-62F3-100A-2902-99522E1B479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68F73FF-DFA0-9C00-4CF9-E10259BFB2B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F7E6C44-D45C-2778-4E27-191F73C8D3A3}"/>
              </a:ext>
            </a:extLst>
          </p:cNvPr>
          <p:cNvSpPr txBox="1"/>
          <p:nvPr/>
        </p:nvSpPr>
        <p:spPr>
          <a:xfrm>
            <a:off x="3700976" y="1153410"/>
            <a:ext cx="39952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Main Page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AE609BB-0D5D-FB5A-28B8-90AF07F5062E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541C9A96-F6E9-2CC4-CC83-71B5A6490E7E}"/>
              </a:ext>
            </a:extLst>
          </p:cNvPr>
          <p:cNvSpPr txBox="1"/>
          <p:nvPr/>
        </p:nvSpPr>
        <p:spPr>
          <a:xfrm>
            <a:off x="2149053" y="3061432"/>
            <a:ext cx="6537747" cy="4520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 -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디자인 컨셉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전체적인 디자인은 간결하고 직관적인 구성을 지향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메인 컬러는 신선함을 강조하는 포레스트 그린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(#0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D492A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)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계열 사용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메인 글꼴은 가독성이 뛰어난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‘</a:t>
            </a:r>
            <a:r>
              <a:rPr lang="en-US" altLang="ko-KR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Pretendard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’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로 설정하여 사용자 편의성 고려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3967853-84AC-761F-0EC8-FD7F9D49A8BC}"/>
              </a:ext>
            </a:extLst>
          </p:cNvPr>
          <p:cNvGrpSpPr/>
          <p:nvPr/>
        </p:nvGrpSpPr>
        <p:grpSpPr>
          <a:xfrm>
            <a:off x="10043842" y="1083617"/>
            <a:ext cx="5922146" cy="8119766"/>
            <a:chOff x="9194287" y="266700"/>
            <a:chExt cx="6350513" cy="9791700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5A828F2D-DF74-1FB4-ABCF-447E9B0B1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287" y="266700"/>
              <a:ext cx="6350513" cy="1981200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A9FEEFE8-0746-2217-9CED-B035A74F2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287" y="2252381"/>
              <a:ext cx="6324600" cy="1976719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2FD42890-DE0A-62AB-7F12-E511750C4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287" y="4229100"/>
              <a:ext cx="6324600" cy="19812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65B2719-9586-DC2A-70C0-2D936053C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287" y="6210300"/>
              <a:ext cx="6324600" cy="1981200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E6E2870-C83D-4176-AD9B-6B946B688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4287" y="8197383"/>
              <a:ext cx="6324600" cy="18610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706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44175-744A-4020-4D77-1E9B1F1D8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AB46F3A-7D4E-EE1C-7D39-EE48B59FD77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64F850A-E7B4-D74F-4DBB-BF884CF4CC50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2C5BF9F-3ACB-D892-F20E-C2F64E07609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8CFCAF4-30D1-6C59-C63D-D70C6801E92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4C01B9-F75D-561A-6318-3EF9D2373B3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6ED1F3F-333F-01C4-BD39-2892C562B8AC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C514FFF-5A57-E722-B98C-F16ADA50ABB3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32069C9-C1E0-EDE9-8467-5EA8E1D35F3A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DF8B957-58C7-DC4A-ECC4-88001F34C5C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CCC6BB2-9296-8855-D8A2-437B717E0DAF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86DC93B-F97C-8460-7949-D8657C9B4B52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422A165-C3A1-A647-D6B6-E500BD82577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C8CE49A-F790-AF4F-3617-A49BAF0125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4F8E1408-3436-F031-E54A-ADDD70C8617A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56F7041-864B-5E8C-3E14-3D682D9786A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2C0E7FC3-B69E-FD1D-CB02-BF0FB827DE6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65497CE-0321-C34F-CD1B-BFB680688A2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CB6CF30-ADA2-15DD-2938-00B81919DFC0}"/>
              </a:ext>
            </a:extLst>
          </p:cNvPr>
          <p:cNvSpPr txBox="1"/>
          <p:nvPr/>
        </p:nvSpPr>
        <p:spPr>
          <a:xfrm>
            <a:off x="3700977" y="1153410"/>
            <a:ext cx="3995224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Main </a:t>
            </a: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Page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85849"/>
              </a:solidFill>
              <a:effectLst/>
              <a:uLnTx/>
              <a:uFillTx/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E45A36B-9450-65A3-2791-0C0CD5D05C6E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D9A6C6A5-248A-07D6-879B-B68A4F18EC65}"/>
              </a:ext>
            </a:extLst>
          </p:cNvPr>
          <p:cNvSpPr txBox="1"/>
          <p:nvPr/>
        </p:nvSpPr>
        <p:spPr>
          <a:xfrm>
            <a:off x="1371600" y="3238500"/>
            <a:ext cx="6461547" cy="6043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useState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와 </a:t>
            </a:r>
            <a:r>
              <a:rPr lang="en-US" altLang="ko-KR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useEffect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를 사용하여 남은 시간을 초 단위로 표시해 주는 타이머 구현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Localstorage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에 저장된 값을 읽어와 최근 본 상품 이미지를 작은 썸네일 형식으로 표시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useState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를 사용하여 이미지 클릭 시 해당 상품을 상세 뷰로 표시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이미지 클릭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핸들러를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사용하여 같은 상품을 클릭하면 닫히고 다른 상품 클릭 시 그 상품으로 교체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44AACFE0-15F8-2671-EFAA-ED1A28462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1333500"/>
            <a:ext cx="5883757" cy="2743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13BE7764-A7CB-2D62-5320-A5BACB4CD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00" y="4076700"/>
            <a:ext cx="5867400" cy="432535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B0919E9-FD2C-51A0-6C3C-138C7A1EF1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476500"/>
            <a:ext cx="6934200" cy="4175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346B5ED5-74CC-AF2E-676A-F48E691CEA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3162300"/>
            <a:ext cx="1428750" cy="421005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CD2FA189-B53A-2D9A-00CF-A173C40B1E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667375"/>
            <a:ext cx="5657850" cy="8477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22E790F5-7909-EE6C-795C-E104234322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438775"/>
            <a:ext cx="5657850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44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18829-73EE-2CE7-129F-E671D3BE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0BAB26-2EAF-6711-0280-F7E611238743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AB4E656-407B-5E54-90F3-0BB49DBC7C3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62E139E-BA52-D03E-8E2B-DD03886F0D88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EEA0DD7-3468-844E-E241-B6A369AF547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C4D656D-4F81-522A-63B7-A09CF6E921D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1BA9AFE-5407-D6B1-648B-330731711D53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B838A56-A71E-C8D7-67D5-EB724AF8C152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0C74A15-C0C0-A7D0-CD4B-0C01B9C6981F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37FE62F-AF6C-FB20-9084-151B54E0CC4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5008215-EDB7-5DC0-DA1B-4926CB8F71BD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1F5932-206C-6D79-61C1-C42E00A8E878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1D7E4DA-D73E-7091-4D0B-7792A81D815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BE6B394-C3E8-A54A-E457-851B96FC8B7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14A2B27-9CE0-DF96-419F-984366A298F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E1B298A6-0491-6742-ED89-20BC766FE6C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B1506035-892D-7E5F-4CFE-124E1B0EE41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D1EA098-04EE-D72D-5315-69E9B7F4F49B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1732EAF-D794-EA4A-5119-17D7B415E27C}"/>
              </a:ext>
            </a:extLst>
          </p:cNvPr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Menu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ACF1101-D8E3-3144-C615-FEC6BC3E29BE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29964CAB-9A54-DDE0-8C1A-F7D2B82DD108}"/>
              </a:ext>
            </a:extLst>
          </p:cNvPr>
          <p:cNvSpPr txBox="1"/>
          <p:nvPr/>
        </p:nvSpPr>
        <p:spPr>
          <a:xfrm>
            <a:off x="2895600" y="7353300"/>
            <a:ext cx="14880807" cy="1981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-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한식 페이지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UI/UX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구성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카테고리의 세분화를 통해 사용자가 원하는 상품을 빠르고 정확하게 찾을 수 있도록 설계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	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베스트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,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신상품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가격순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(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높은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/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낮은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)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등 자주 사용하는 필터 기능을 제공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사용자 경험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(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UX)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를 고려해 한 줄에 최대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4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개의 상품이 </a:t>
            </a:r>
            <a:r>
              <a:rPr lang="ko-KR" altLang="en-US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균형있게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배치되도록 구성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3DE0BBF-D261-F380-A3A6-3604305DAA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324100"/>
            <a:ext cx="119062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48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97090-6B72-42B4-2713-A0D03D927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43B27CD-47FB-8697-1013-4417B462450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3FEACCF-9212-8873-DA94-B17F6F834501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FACFCCD-30D9-566F-7895-072EFD8ABF54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17826CF-0325-B46C-B0CF-C3F8B3310A1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2B384A2-0F09-77F3-6881-1E1B7402EBF7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140DFD5-883D-2D8B-EB07-02467F7DBE9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2C6B9C3-1337-E95C-578D-F7D58B86847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E59FC0-34CB-A198-D3FD-2D6A693CFDB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A6D10B9-F418-2875-B3A5-A0B744243F5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250BDD4-0C20-BF34-DE35-E5A1A5150E28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1155740-54D9-ED2B-B22A-2BF4414AAB7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9D5E510-4815-D531-8FCF-2423318C03A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4B3F23F-1FCB-3CC9-30CF-A022FACC05B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CA1D850-00F4-AEE8-FA1E-5515520FC82E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26122B47-82CF-44CA-CE3D-D5439BC7175B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1AF8154-AB52-563A-FC92-205F568AD61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6D9CCC7A-4CEF-31F5-7B21-80A9A31419D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D767306-6CD3-C48A-84A1-FAFC0BBDA5CA}"/>
              </a:ext>
            </a:extLst>
          </p:cNvPr>
          <p:cNvSpPr txBox="1"/>
          <p:nvPr/>
        </p:nvSpPr>
        <p:spPr>
          <a:xfrm>
            <a:off x="3700977" y="1153410"/>
            <a:ext cx="3303998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Menu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ECF63CE-B52B-D187-114E-3B46EA4FCC20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8833E984-CEAB-0401-FADA-9ED50D81CFC9}"/>
              </a:ext>
            </a:extLst>
          </p:cNvPr>
          <p:cNvSpPr txBox="1"/>
          <p:nvPr/>
        </p:nvSpPr>
        <p:spPr>
          <a:xfrm>
            <a:off x="1447800" y="3009900"/>
            <a:ext cx="5562600" cy="50283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상품 이미지에 마우스를 올리면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‘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찜하기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’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와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‘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장바구니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’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버튼이 활성화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	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버튼 클릭 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화면 하단에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‘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추가완료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’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모달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창이 나타나 사용자에게 즉각적인 피드백 제공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‘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바로가기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’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버튼 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클릭시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해당 상품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의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기능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(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장바구니 또는 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)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에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따른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페이지 이동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EB7D8A9-F108-48EB-4430-60BAEE5B28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914900"/>
            <a:ext cx="9753600" cy="381560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642B872-8334-FB7C-9491-2517403421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1257300"/>
            <a:ext cx="97536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40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288F7-D935-F410-2FE7-C8A155A1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8DAE9BB-C4F5-48C9-F9EA-CBC3DD0DAEB6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6170F7C-9F6D-5CE1-3D5F-A5EFE7F2ABDA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D2192968-B4C1-053F-E4CE-E8BBBB493A03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BCDAC82-F303-8F29-E20D-693DDF13063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ECD758E-8665-E2EB-BEBE-4D6BEA99A7EF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8184804-0478-2B52-9560-9342DD25A10D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5AEEFBB-F1D8-A3C6-4825-A42CC58FA9D8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7B7CA3C-273F-947F-A1D4-013417507A18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536ACAC-899D-5BB7-8EC0-1588DE1CEBE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5A98F65-130A-1800-65F6-DC87E7C1CFD2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BE9D201F-ECFE-31F6-3234-31870F1FDC57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7AF7E79-BF41-A486-16C5-7CF3EB9A4BF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1E434A1-8159-6484-3BBB-F59C2838611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5FEF274-D399-3B98-E1D3-5FF5F5F2CB78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74F59C1-95C1-7A9B-5940-6E3B15023EB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D2856FC-7BD7-4437-0307-CDBC1C9CC98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23D5CCD2-DC01-5D9A-B0F2-C7C8482EBC83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E194365-2B9A-F11B-47CD-3E3781070A22}"/>
              </a:ext>
            </a:extLst>
          </p:cNvPr>
          <p:cNvSpPr txBox="1"/>
          <p:nvPr/>
        </p:nvSpPr>
        <p:spPr>
          <a:xfrm>
            <a:off x="3700976" y="1153410"/>
            <a:ext cx="55954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Product Detail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7A9DBD7-0DE1-76B6-0005-65F8B381B750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7B201F54-C8B0-6188-1538-87ED16681E0E}"/>
              </a:ext>
            </a:extLst>
          </p:cNvPr>
          <p:cNvSpPr txBox="1"/>
          <p:nvPr/>
        </p:nvSpPr>
        <p:spPr>
          <a:xfrm>
            <a:off x="1981200" y="2552700"/>
            <a:ext cx="6172200" cy="3504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전체적인 디자인은 간결하고 직관적인 디자인으로 구성하여 사용자의 시인성을 향상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렌즈형 돋보기 효과를 적용해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사용자의 이미지에 마우스를 올리면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-&gt;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오른쪽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설명 영역에 확대된 이미지가 자연스럽게 표시되도록 구현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276CD1E-67B7-2A52-03AE-6176C703D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309" y="1444218"/>
            <a:ext cx="7391400" cy="4648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0CC51C2-F0EF-934C-CDFB-27B6E9C3A4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64" y="6090609"/>
            <a:ext cx="5791201" cy="319000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8A0DCAA-44BA-C226-8F2D-3A632F766D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38" y="6271560"/>
            <a:ext cx="5668362" cy="300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20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49F2C-63EA-7C21-163B-529B71AA9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3EAFAAD-F4E7-3E23-5FE2-6BE6005E2C5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C284A5D-F670-42E5-D815-D58E0696F9C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29AA686-7765-801D-667C-53395F2BA28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D1459E0-B130-A3E2-93A5-18CACFE0842D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D5C7AAA-F42E-918E-88CE-9B17E89D07F6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599F0BE-3036-26F2-76E1-CED745B2736D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F39D504-A185-2D53-217F-D5612A964759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3998B7E-DCC4-2324-A081-ADADF2980FF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29F01F5-404B-D61A-0C01-7E37FCC2A92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8CA8C01-0974-C03B-A0A8-BB359EBC283B}"/>
              </a:ext>
            </a:extLst>
          </p:cNvPr>
          <p:cNvGrpSpPr/>
          <p:nvPr/>
        </p:nvGrpSpPr>
        <p:grpSpPr>
          <a:xfrm>
            <a:off x="713143" y="792653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BC9A2B0-153B-E7F9-FB89-76A8E605524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758670D-875B-8F3A-4228-34A1308CDCE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0707F30-C496-3AC7-0B32-9CC91E35528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D3BCA06-FD92-8835-8E8B-DDF712B2315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30E34B91-C4A9-991A-D2F3-89BDB51D36D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D3C8B20-D54D-638D-35EC-DF6843B78E3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D2D91B72-6956-62B0-9044-D3A362E305DE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8EE17CB-02E4-A932-593F-E475663E3CFA}"/>
              </a:ext>
            </a:extLst>
          </p:cNvPr>
          <p:cNvSpPr txBox="1"/>
          <p:nvPr/>
        </p:nvSpPr>
        <p:spPr>
          <a:xfrm>
            <a:off x="3700976" y="1153410"/>
            <a:ext cx="55954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Product Detail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F6C11DF-3B87-C96D-97D6-207FBDC7DA88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057F543F-2637-5DC5-F265-75EF52D8C075}"/>
              </a:ext>
            </a:extLst>
          </p:cNvPr>
          <p:cNvSpPr txBox="1"/>
          <p:nvPr/>
        </p:nvSpPr>
        <p:spPr>
          <a:xfrm>
            <a:off x="1600200" y="2832832"/>
            <a:ext cx="7696200" cy="45204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‘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사용가능한 쿠폰 다운로드 받기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’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버튼 클릭 시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쿠폰 정보를 안내하는 </a:t>
            </a:r>
            <a:r>
              <a:rPr lang="ko-KR" altLang="en-US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모달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창 활성화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상품 수량이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개일 때 마이너스 버튼 클릭 시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, “1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개부터 구매 할 수 있습니다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”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라는 알림 창 표시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useState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와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Switch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문을 활용해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탭 선택에 따라 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‘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상품정보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’, ‘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상품상세정보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’, ‘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후기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’, ‘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문의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’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내용을 전환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D7B4284-7A1F-34F5-F1F3-39E543B689C3}"/>
              </a:ext>
            </a:extLst>
          </p:cNvPr>
          <p:cNvGrpSpPr/>
          <p:nvPr/>
        </p:nvGrpSpPr>
        <p:grpSpPr>
          <a:xfrm>
            <a:off x="10054134" y="1072359"/>
            <a:ext cx="5200536" cy="5061741"/>
            <a:chOff x="10248246" y="1046927"/>
            <a:chExt cx="6090691" cy="5713157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4FBB85F2-0C6E-B7F2-9065-C34DA0C66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48246" y="1046927"/>
              <a:ext cx="4624686" cy="312420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DC61BB3-22C9-6D5C-2613-EEBE9B9A8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1987" y="4169284"/>
              <a:ext cx="6076950" cy="2590800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AD3C75EC-3ED7-2B0D-1110-A0DA4D1D4D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6113743"/>
            <a:ext cx="6798674" cy="31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35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E87D0-5BA7-10B1-C034-17FB7C453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5E462B3-C42C-A179-1E4A-45D7C6703FFB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2A38CA8-245E-F165-DAAE-FD0A75A871DE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01B785E-B44E-E1CA-3F34-F1EF474402B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F92FDFB-E32C-1723-5981-F8192F27C65C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985AC53-DF98-A9BE-FCF6-20DA3F805425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3C0639A-A120-D2BF-B0C6-908EF9253C42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D30EFF3-53DA-1CB3-2209-0AFE09C149A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13A8453-53FA-7CDE-8FEC-7866926C5C16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D23E9A3-FC4C-E20D-B160-D1BC1B5B4925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2A1C7F0-7FDA-DB76-076F-D0E4F148F612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DB6B12F-37CA-3279-90C4-90C48035BC47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B898CD3-B84E-A6B2-3749-7DF1396D941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ECF945E-1FFD-DA32-1530-18E4B81325C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56F8101-CB9C-6110-4A6C-77423A6AB58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F4CF9BC-4456-B867-CF1C-D0AE1BB0B62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B02071E3-5E89-5376-31AD-B11CA7B50A9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7FA1E35-E3A5-1FF4-843B-0ED2D7F0377D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D37D361-7332-1769-E681-5891C7018A13}"/>
              </a:ext>
            </a:extLst>
          </p:cNvPr>
          <p:cNvSpPr txBox="1"/>
          <p:nvPr/>
        </p:nvSpPr>
        <p:spPr>
          <a:xfrm>
            <a:off x="3700976" y="1153410"/>
            <a:ext cx="46810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AdminPage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85849"/>
              </a:solidFill>
              <a:effectLst/>
              <a:uLnTx/>
              <a:uFillTx/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A4D37DD5-C915-3D27-C4FD-799F61B18DF6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B42DE529-9164-8E48-5664-D5686AC7FECE}"/>
              </a:ext>
            </a:extLst>
          </p:cNvPr>
          <p:cNvSpPr txBox="1"/>
          <p:nvPr/>
        </p:nvSpPr>
        <p:spPr>
          <a:xfrm>
            <a:off x="1828800" y="2552700"/>
            <a:ext cx="6324600" cy="65517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관리자 페이지 구성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다크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모드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UI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를 적용하여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시각적 피로도를 최소화 하고 편안한 관리 환경 제공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관리자 로그인 시 대시보드로 자동 이동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,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사이트 주요 정보를 한눈에 확인 가능하도록 구성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useEffect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훅을 활용해 데이터를 데이터베이스와 실시간 동기화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React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Recharts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라이브러리를 통해 간단한 통계 그래프 시각화로 데이터 이해도 향상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47831D7-A313-1799-1B6B-9544DDC815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3291" y="1636290"/>
            <a:ext cx="8120934" cy="729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83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63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2221312" y="6469745"/>
            <a:ext cx="2500510" cy="682037"/>
            <a:chOff x="0" y="0"/>
            <a:chExt cx="610674" cy="16656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837594" y="3607998"/>
            <a:ext cx="2486939" cy="2486939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003794" y="6469745"/>
            <a:ext cx="2500510" cy="682037"/>
            <a:chOff x="0" y="0"/>
            <a:chExt cx="610674" cy="166567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6003794" y="3656991"/>
            <a:ext cx="2486939" cy="2486939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75963" y="6469745"/>
            <a:ext cx="2500510" cy="682037"/>
            <a:chOff x="0" y="0"/>
            <a:chExt cx="610674" cy="16656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528892" y="3656991"/>
            <a:ext cx="2486939" cy="2486939"/>
            <a:chOff x="181303" y="-608086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181303" y="-608086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570726" y="6469745"/>
            <a:ext cx="2500510" cy="682037"/>
            <a:chOff x="0" y="0"/>
            <a:chExt cx="610674" cy="16656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10674" cy="166567"/>
            </a:xfrm>
            <a:custGeom>
              <a:avLst/>
              <a:gdLst/>
              <a:ahLst/>
              <a:cxnLst/>
              <a:rect l="l" t="t" r="r" b="b"/>
              <a:pathLst>
                <a:path w="610674" h="166567">
                  <a:moveTo>
                    <a:pt x="40250" y="0"/>
                  </a:moveTo>
                  <a:lnTo>
                    <a:pt x="570424" y="0"/>
                  </a:lnTo>
                  <a:cubicBezTo>
                    <a:pt x="581099" y="0"/>
                    <a:pt x="591337" y="4241"/>
                    <a:pt x="598885" y="11789"/>
                  </a:cubicBezTo>
                  <a:cubicBezTo>
                    <a:pt x="606433" y="19337"/>
                    <a:pt x="610674" y="29575"/>
                    <a:pt x="610674" y="40250"/>
                  </a:cubicBezTo>
                  <a:lnTo>
                    <a:pt x="610674" y="126317"/>
                  </a:lnTo>
                  <a:cubicBezTo>
                    <a:pt x="610674" y="136992"/>
                    <a:pt x="606433" y="147230"/>
                    <a:pt x="598885" y="154778"/>
                  </a:cubicBezTo>
                  <a:cubicBezTo>
                    <a:pt x="591337" y="162326"/>
                    <a:pt x="581099" y="166567"/>
                    <a:pt x="570424" y="166567"/>
                  </a:cubicBezTo>
                  <a:lnTo>
                    <a:pt x="40250" y="166567"/>
                  </a:lnTo>
                  <a:cubicBezTo>
                    <a:pt x="29575" y="166567"/>
                    <a:pt x="19337" y="162326"/>
                    <a:pt x="11789" y="154778"/>
                  </a:cubicBezTo>
                  <a:cubicBezTo>
                    <a:pt x="4241" y="147230"/>
                    <a:pt x="0" y="136992"/>
                    <a:pt x="0" y="126317"/>
                  </a:cubicBezTo>
                  <a:lnTo>
                    <a:pt x="0" y="40250"/>
                  </a:lnTo>
                  <a:cubicBezTo>
                    <a:pt x="0" y="29575"/>
                    <a:pt x="4241" y="19337"/>
                    <a:pt x="11789" y="11789"/>
                  </a:cubicBezTo>
                  <a:cubicBezTo>
                    <a:pt x="19337" y="4241"/>
                    <a:pt x="29575" y="0"/>
                    <a:pt x="4025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62856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57150"/>
              <a:ext cx="610674" cy="223717"/>
            </a:xfrm>
            <a:prstGeom prst="rect">
              <a:avLst/>
            </a:prstGeom>
          </p:spPr>
          <p:txBody>
            <a:bodyPr lIns="48088" tIns="48088" rIns="48088" bIns="48088" rtlCol="0" anchor="ctr"/>
            <a:lstStyle/>
            <a:p>
              <a:pPr algn="ctr">
                <a:lnSpc>
                  <a:spcPts val="40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2196634" y="3631791"/>
            <a:ext cx="2486939" cy="2486939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4041627" y="1388861"/>
            <a:ext cx="5036314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팀원 소개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164414" y="7439513"/>
            <a:ext cx="2614306" cy="4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팀 </a:t>
            </a:r>
            <a:r>
              <a:rPr lang="en-US" sz="2366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리더</a:t>
            </a:r>
            <a:endParaRPr lang="en-US" sz="2366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9752404" y="7982628"/>
            <a:ext cx="2552463" cy="1022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ko-KR" altLang="en-US" sz="2000" dirty="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백엔드</a:t>
            </a:r>
            <a:r>
              <a:rPr lang="ko-KR" altLang="en-US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 개발 총괄</a:t>
            </a:r>
            <a:endParaRPr lang="en-US" altLang="ko-KR" sz="2000" dirty="0">
              <a:solidFill>
                <a:srgbClr val="6E7C6F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algn="ctr">
              <a:lnSpc>
                <a:spcPts val="2745"/>
              </a:lnSpc>
            </a:pPr>
            <a:r>
              <a:rPr lang="en-US" altLang="ko-KR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REST API </a:t>
            </a:r>
            <a:r>
              <a:rPr lang="ko-KR" altLang="en-US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설계 및 데이터베이스 연동 구현</a:t>
            </a:r>
            <a:endParaRPr lang="en-US" altLang="ko-KR" sz="2000" dirty="0">
              <a:solidFill>
                <a:srgbClr val="6E7C6F"/>
              </a:solidFill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5971032" y="7439513"/>
            <a:ext cx="2614306" cy="4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백엔드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001954" y="8072431"/>
            <a:ext cx="2552463" cy="1020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ko-KR" altLang="en-US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서버 로직 개발</a:t>
            </a:r>
            <a:endParaRPr lang="en-US" altLang="ko-KR" sz="2000" dirty="0">
              <a:solidFill>
                <a:srgbClr val="6E7C6F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algn="ctr">
              <a:lnSpc>
                <a:spcPts val="2745"/>
              </a:lnSpc>
            </a:pPr>
            <a:r>
              <a:rPr lang="en-US" altLang="ko-KR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REST API </a:t>
            </a:r>
            <a:r>
              <a:rPr lang="ko-KR" altLang="en-US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설계</a:t>
            </a:r>
            <a:endParaRPr lang="en-US" altLang="ko-KR" sz="2000" dirty="0">
              <a:solidFill>
                <a:srgbClr val="6E7C6F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algn="ctr">
              <a:lnSpc>
                <a:spcPts val="2745"/>
              </a:lnSpc>
            </a:pPr>
            <a:r>
              <a:rPr lang="en-US" sz="1961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PPT </a:t>
            </a:r>
            <a:r>
              <a:rPr lang="ko-KR" altLang="en-US" sz="1961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rPr>
              <a:t>제작 전담</a:t>
            </a:r>
            <a:endParaRPr lang="en-US" sz="1961" dirty="0">
              <a:solidFill>
                <a:srgbClr val="6E7C6F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9775963" y="7428007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백엔드</a:t>
            </a:r>
            <a:endParaRPr lang="en-US" sz="2366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3354896" y="8077874"/>
            <a:ext cx="3218073" cy="675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en-US" altLang="ko-KR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React </a:t>
            </a:r>
            <a:r>
              <a:rPr lang="ko-KR" altLang="en-US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기반 </a:t>
            </a:r>
            <a:r>
              <a:rPr lang="en-US" altLang="ko-KR" sz="20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UI </a:t>
            </a:r>
            <a:r>
              <a:rPr lang="ko-KR" altLang="en-US" sz="20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개발</a:t>
            </a:r>
            <a:br>
              <a:rPr lang="en-US" altLang="ko-KR" sz="20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</a:br>
            <a:r>
              <a:rPr lang="ko-KR" altLang="en-US" sz="200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데이터베이스 설계</a:t>
            </a:r>
            <a:endParaRPr lang="en-US" altLang="ko-KR" sz="2000" dirty="0">
              <a:solidFill>
                <a:srgbClr val="6E7C6F"/>
              </a:solidFill>
              <a:latin typeface="TDTD순고딕" panose="020B0600000101010101" charset="-127"/>
              <a:ea typeface="TDTD순고딕" panose="020B0600000101010101" charset="-127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3224434" y="7428007"/>
            <a:ext cx="3170427" cy="40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en-US" sz="2366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프론트</a:t>
            </a:r>
          </a:p>
        </p:txBody>
      </p:sp>
      <p:sp>
        <p:nvSpPr>
          <p:cNvPr id="49" name="TextBox 46">
            <a:extLst>
              <a:ext uri="{FF2B5EF4-FFF2-40B4-BE49-F238E27FC236}">
                <a16:creationId xmlns:a16="http://schemas.microsoft.com/office/drawing/2014/main" id="{DF06C0EC-9FF5-AEA0-D55D-C2681033701B}"/>
              </a:ext>
            </a:extLst>
          </p:cNvPr>
          <p:cNvSpPr txBox="1"/>
          <p:nvPr/>
        </p:nvSpPr>
        <p:spPr>
          <a:xfrm>
            <a:off x="1861195" y="7921711"/>
            <a:ext cx="3218073" cy="1368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45"/>
              </a:lnSpc>
            </a:pPr>
            <a:r>
              <a:rPr lang="ko-KR" altLang="en-US" sz="2000" dirty="0" err="1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프론트엔드</a:t>
            </a:r>
            <a:r>
              <a:rPr lang="ko-KR" altLang="en-US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 개발 총괄</a:t>
            </a:r>
            <a:endParaRPr lang="en-US" altLang="ko-KR" sz="2000" dirty="0">
              <a:solidFill>
                <a:srgbClr val="6E7C6F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algn="ctr">
              <a:lnSpc>
                <a:spcPts val="2745"/>
              </a:lnSpc>
            </a:pPr>
            <a:r>
              <a:rPr lang="en-US" altLang="ko-KR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React </a:t>
            </a:r>
            <a:r>
              <a:rPr lang="ko-KR" altLang="en-US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기반 </a:t>
            </a:r>
            <a:r>
              <a:rPr lang="en-US" altLang="ko-KR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UI </a:t>
            </a:r>
            <a:r>
              <a:rPr lang="ko-KR" altLang="en-US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개발</a:t>
            </a:r>
            <a:endParaRPr lang="en-US" altLang="ko-KR" sz="2000" dirty="0">
              <a:solidFill>
                <a:srgbClr val="6E7C6F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algn="ctr">
              <a:lnSpc>
                <a:spcPts val="2745"/>
              </a:lnSpc>
            </a:pPr>
            <a:r>
              <a:rPr lang="ko-KR" altLang="en-US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사용자 경험 중심의 화면 구성</a:t>
            </a:r>
            <a:endParaRPr lang="en-US" altLang="ko-KR" sz="2000" dirty="0">
              <a:solidFill>
                <a:srgbClr val="6E7C6F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algn="ctr">
              <a:lnSpc>
                <a:spcPts val="2745"/>
              </a:lnSpc>
            </a:pPr>
            <a:r>
              <a:rPr lang="ko-KR" altLang="en-US" sz="2000" dirty="0">
                <a:solidFill>
                  <a:srgbClr val="6E7C6F"/>
                </a:solidFill>
                <a:latin typeface="TDTD순고딕" panose="020B0600000101010101" charset="-127"/>
                <a:ea typeface="TDTD순고딕" panose="020B0600000101010101" charset="-127"/>
              </a:rPr>
              <a:t>화면 설계 </a:t>
            </a:r>
            <a:endParaRPr lang="en-US" sz="1961" dirty="0">
              <a:solidFill>
                <a:srgbClr val="6E7C6F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sp>
        <p:nvSpPr>
          <p:cNvPr id="50" name="TextBox 41">
            <a:extLst>
              <a:ext uri="{FF2B5EF4-FFF2-40B4-BE49-F238E27FC236}">
                <a16:creationId xmlns:a16="http://schemas.microsoft.com/office/drawing/2014/main" id="{C9370354-C553-FF9F-B3D0-32045A47C856}"/>
              </a:ext>
            </a:extLst>
          </p:cNvPr>
          <p:cNvSpPr txBox="1"/>
          <p:nvPr/>
        </p:nvSpPr>
        <p:spPr>
          <a:xfrm>
            <a:off x="2195335" y="6591300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b="1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박영선</a:t>
            </a:r>
            <a:endParaRPr lang="en-US" sz="2366" b="1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1" name="TextBox 41">
            <a:extLst>
              <a:ext uri="{FF2B5EF4-FFF2-40B4-BE49-F238E27FC236}">
                <a16:creationId xmlns:a16="http://schemas.microsoft.com/office/drawing/2014/main" id="{D3AF56BE-D480-E615-A9AC-B7A279682590}"/>
              </a:ext>
            </a:extLst>
          </p:cNvPr>
          <p:cNvSpPr txBox="1"/>
          <p:nvPr/>
        </p:nvSpPr>
        <p:spPr>
          <a:xfrm>
            <a:off x="9675635" y="6617239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b="1" dirty="0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장은아</a:t>
            </a:r>
            <a:endParaRPr lang="en-US" sz="2366" b="1" dirty="0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2" name="TextBox 41">
            <a:extLst>
              <a:ext uri="{FF2B5EF4-FFF2-40B4-BE49-F238E27FC236}">
                <a16:creationId xmlns:a16="http://schemas.microsoft.com/office/drawing/2014/main" id="{85AFF462-5938-BCC9-CBFB-41C5CED2A24E}"/>
              </a:ext>
            </a:extLst>
          </p:cNvPr>
          <p:cNvSpPr txBox="1"/>
          <p:nvPr/>
        </p:nvSpPr>
        <p:spPr>
          <a:xfrm>
            <a:off x="5996294" y="6591300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b="1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김민지</a:t>
            </a:r>
            <a:endParaRPr lang="en-US" sz="2366" b="1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53" name="TextBox 41">
            <a:extLst>
              <a:ext uri="{FF2B5EF4-FFF2-40B4-BE49-F238E27FC236}">
                <a16:creationId xmlns:a16="http://schemas.microsoft.com/office/drawing/2014/main" id="{A3366FF1-55A9-1C82-71A7-7355C64AE8F7}"/>
              </a:ext>
            </a:extLst>
          </p:cNvPr>
          <p:cNvSpPr txBox="1"/>
          <p:nvPr/>
        </p:nvSpPr>
        <p:spPr>
          <a:xfrm>
            <a:off x="13540094" y="6591300"/>
            <a:ext cx="2614306" cy="408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3"/>
              </a:lnSpc>
            </a:pPr>
            <a:r>
              <a:rPr lang="ko-KR" altLang="en-US" sz="2366" b="1" err="1"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이한진</a:t>
            </a:r>
            <a:endParaRPr lang="en-US" sz="2366" b="1"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5FC71-8FBB-0588-71E4-DA06D89E1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74981B2-0ECB-2822-E40E-D8B47698BBA3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80085D2-CB42-ECAD-E248-886C0919157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1C32BAD-9C31-808A-56DD-40C66CFA2CA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E48BFB9-1712-308C-92A4-6A74679E7A2A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B37F487-D9D4-A88C-866C-9BA4FCC1FCE9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BF28090-0DBD-657D-B403-929E4DDFBCD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3EE71E8-4053-A08A-F966-DC8A693C70EA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FB2464F-0C78-19B0-E490-80D4798CFC0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0BC267D-3F45-C15A-D444-F0C457A7EE53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F24F028-C4D3-0F76-34D0-9CFBF79EF529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78066F9-B81F-0FBC-61A5-5CEBAA65B1A0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13F10F3-75A8-AEE1-F047-D93DF8824C8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3F490853-213C-CEDB-742F-C43CC774C9B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2CF2161-0528-D85E-752A-3184DBA480B2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C0DE296-FA19-9F54-E436-C2EA0AC950F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3BAA38C-CA35-0807-F922-66FF626D929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E36B2A0F-3E24-3D1B-1EA4-398DD738EE74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0CBFF09-A904-710E-D4A1-F46E8A10C6FB}"/>
              </a:ext>
            </a:extLst>
          </p:cNvPr>
          <p:cNvSpPr txBox="1"/>
          <p:nvPr/>
        </p:nvSpPr>
        <p:spPr>
          <a:xfrm>
            <a:off x="3700976" y="1153410"/>
            <a:ext cx="46810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AdminPage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85849"/>
              </a:solidFill>
              <a:effectLst/>
              <a:uLnTx/>
              <a:uFillTx/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DAA37C6-40A5-AE3C-07A7-FC318B204DE9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7614AFE8-D0E0-DBEE-A608-6826C69ED3CD}"/>
              </a:ext>
            </a:extLst>
          </p:cNvPr>
          <p:cNvSpPr txBox="1"/>
          <p:nvPr/>
        </p:nvSpPr>
        <p:spPr>
          <a:xfrm>
            <a:off x="1828800" y="3162300"/>
            <a:ext cx="6324600" cy="4658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회원정보관리 페이지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데이터 베이스 연동을 통해 회원 목록 실시간 조회 가능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표 형식으로 주요 회원 정보를 한눈에 확인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관리자의 효율적인 회원 관리 지원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E4F1D26-C69F-D4D9-6E06-A3C298C2E3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789" y="1563004"/>
            <a:ext cx="7848600" cy="34033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6CAFACD-95CA-EFF8-A6FD-008681FD41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789" y="5129208"/>
            <a:ext cx="7848600" cy="388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93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622C9-F145-A894-AB70-0D32F3A49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AAB77EC-9C56-6990-FD97-C0DF7910EA3D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AD0B72-9D5F-10C8-44B1-97950B71E6FE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F70D262-3895-4804-04B4-8ED1363B23F5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45927D9-5772-2EDD-B788-ADA21BB58D0E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8C71C20-6B4D-754D-4630-495374ADDE1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923D846-D885-AC0F-8DF3-C257874C8C6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3C334E6-F0E5-9DB1-574B-F118BF233C79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6D26CB7-B016-3292-6EB7-448831463812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3AF838A-08DB-6629-50C7-7EDEF429CFE5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A9B8ED8-2F90-F648-C21F-D82831F43073}"/>
              </a:ext>
            </a:extLst>
          </p:cNvPr>
          <p:cNvGrpSpPr/>
          <p:nvPr/>
        </p:nvGrpSpPr>
        <p:grpSpPr>
          <a:xfrm>
            <a:off x="980629" y="833364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63B73AE-1761-6371-8A79-EC0F25ABCC37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39E4A0F-99BC-3376-FD6E-693982E79F7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50C9E91-7DC9-9BBB-E564-5ABD50DAB73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866A069-93DC-2ECC-627C-17D3B9F5C0B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C2187B6-6D2D-DE46-FB40-93741ED34E4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22E2C1A-D62D-43E4-710F-931E7CDDBBB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12A8562B-0964-152A-3BB2-97CADAC6D90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5FA163A-76AD-97B3-3480-67F0BBD2009D}"/>
              </a:ext>
            </a:extLst>
          </p:cNvPr>
          <p:cNvSpPr txBox="1"/>
          <p:nvPr/>
        </p:nvSpPr>
        <p:spPr>
          <a:xfrm>
            <a:off x="3700976" y="1153410"/>
            <a:ext cx="46810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AdminPage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85849"/>
              </a:solidFill>
              <a:effectLst/>
              <a:uLnTx/>
              <a:uFillTx/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440CB00-696D-A240-8C3B-528AFAEA6945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57EFA984-0BB4-8599-788F-17DC14544480}"/>
              </a:ext>
            </a:extLst>
          </p:cNvPr>
          <p:cNvSpPr txBox="1"/>
          <p:nvPr/>
        </p:nvSpPr>
        <p:spPr>
          <a:xfrm>
            <a:off x="1828800" y="2771038"/>
            <a:ext cx="6324600" cy="364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상품관리 페이지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데이터베이스 연동으로 상품 목록 실시간 조회 가능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삭제 버튼 클릭 시 확인창을 한번 더 띄워 실수로 인한 삭제 방지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D3971CE-F9F1-48A2-5073-AA1E8147EB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675" y="6767506"/>
            <a:ext cx="4981575" cy="19335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4088817-900A-0B55-36E2-B99CFE425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807" y="1581001"/>
            <a:ext cx="8258772" cy="676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97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89B6A-D7E0-D1E0-64E7-607385949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83532C5-6DC4-1347-8CB4-26E07E7FC3ED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9E1066-40CC-6D0C-90AE-8E39AAAA1D0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880DE83-0BFB-1F6B-9D26-4C9A9E0A75F1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2683B31-753C-5AB7-9D7E-7050E410E00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0626B74-443D-6AB0-48E1-F0078B718737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DDE792-CC0F-775E-0269-8A7440CCF9B1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F17CF90-74A8-FDE9-BF31-2F4794393D6B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2DD3ADB-ACB6-490F-CAA3-BBFEF235974D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3DA0CDA-BA89-4C29-5757-8AEB064574F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340A7AE-5C3A-A1B7-60A0-A72D1E2B92C6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32485F1-76F3-CD2E-F1C1-A061C043BB2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F97788D-75FA-84AB-D972-41210E5E37B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38FD6FCC-85F9-793E-B23E-93BABEE4639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1941CED-5421-A172-826C-7AA6218F38D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ECF239CC-D2D9-53B1-7C0B-273CD929EE1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E60B336-A4A4-B405-EC0A-73B4E24095EB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0EF88EE-3D3D-D3DC-F18B-EA17B3487F14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D1E0EDD4-DA7A-AAA8-5CF5-99878A1C886E}"/>
              </a:ext>
            </a:extLst>
          </p:cNvPr>
          <p:cNvSpPr txBox="1"/>
          <p:nvPr/>
        </p:nvSpPr>
        <p:spPr>
          <a:xfrm>
            <a:off x="3700976" y="1153410"/>
            <a:ext cx="46810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AdminPage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85849"/>
              </a:solidFill>
              <a:effectLst/>
              <a:uLnTx/>
              <a:uFillTx/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E615C1B-BE7B-DAB5-38A6-D42338FD113C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39F78B08-2626-9295-C3B4-75585C08A011}"/>
              </a:ext>
            </a:extLst>
          </p:cNvPr>
          <p:cNvSpPr txBox="1"/>
          <p:nvPr/>
        </p:nvSpPr>
        <p:spPr>
          <a:xfrm>
            <a:off x="1828800" y="2771038"/>
            <a:ext cx="6324600" cy="364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상품관리 페이지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isEdit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값을 활용해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HTTP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메서드 및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API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경로를 동적으로 설정하여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하나의 </a:t>
            </a:r>
            <a:r>
              <a:rPr lang="ko-KR" altLang="en-US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모달창에서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등록과 수정 기능을 함께 처리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카테고리 미 </a:t>
            </a:r>
            <a:r>
              <a:rPr lang="ko-KR" altLang="en-US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선택시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상세 카테고리 설정 불가능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E9D432A-F266-52CE-4635-53066D819D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5" y="1581001"/>
            <a:ext cx="6959413" cy="35052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D1A63B7-4E7C-63C2-52BD-7D5CFE5956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458" y="5177689"/>
            <a:ext cx="70104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9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9881C-6F54-3F1B-B265-D49068440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820EBC8-BD7D-B85B-2E29-1EB058FC804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07E0B42-AD69-DF53-52B5-C2061A142A2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4E190F8-43D1-B1FF-AD09-0BA15EF20F49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BEB13DE-AFFF-A79A-D7D4-B5A7BC112594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F6AC5AC-A42A-3695-01F2-52D58FCFD881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DA8BC9A-EAA6-3AE8-2434-6184937FCBDD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986E384-143D-89E0-703F-82A60B987B07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D42864F-F3D0-5414-C4D9-CBE4EC51E467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FCA3BE3-9985-C1DA-D80B-12B4594BBA7A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3FED07F-83DE-D315-F0C1-E6F384037E03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D90C2EC-9366-8A22-5F60-86C4D35DA562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6CC152A1-8D62-BDDE-E909-07F897237A7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F86BC96-50E9-75AD-70B4-9B757D10E20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21248A8-4037-ADA8-079C-3810C2B2EC53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29E9A3F-75FB-E38C-88C2-9DCDCF43F5E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16E6E61-99A1-836C-D367-102C1FCB12A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4DCE25BB-8075-1A5C-9B0A-CAF4F3BB4A1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8141323-2B62-C30D-0919-B11C53A8E257}"/>
              </a:ext>
            </a:extLst>
          </p:cNvPr>
          <p:cNvSpPr txBox="1"/>
          <p:nvPr/>
        </p:nvSpPr>
        <p:spPr>
          <a:xfrm>
            <a:off x="3700976" y="1153410"/>
            <a:ext cx="46810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AdminPage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85849"/>
              </a:solidFill>
              <a:effectLst/>
              <a:uLnTx/>
              <a:uFillTx/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2366597-2B26-83D9-08A8-38AE625010C7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23AE8C8D-A9C1-F41F-C660-0CF459054ECE}"/>
              </a:ext>
            </a:extLst>
          </p:cNvPr>
          <p:cNvSpPr txBox="1"/>
          <p:nvPr/>
        </p:nvSpPr>
        <p:spPr>
          <a:xfrm>
            <a:off x="1828800" y="2771038"/>
            <a:ext cx="6324600" cy="3643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주문내역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 페이지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주문 내역이 없을 경우 </a:t>
            </a:r>
            <a:r>
              <a:rPr lang="ko-KR" altLang="en-US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알림창을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통해 관리자에게 안내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배송 상태가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“</a:t>
            </a:r>
            <a:r>
              <a:rPr lang="ko-KR" altLang="en-US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배송전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”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일 때 클릭 시 확인창을 띄우고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확인 시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“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배송완료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”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로 상태 변경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139C945-A8B4-D5A7-948B-C7DA98F61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291" y="1086080"/>
            <a:ext cx="5076825" cy="21907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2C04E9C-82E9-E4E5-C7A2-21236A4848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76" y="3367243"/>
            <a:ext cx="8201876" cy="381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71EE798-C259-14E5-8378-EAC8B0B7C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695" y="7251081"/>
            <a:ext cx="8221579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669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28D79-F1FF-F69C-813C-CCD8E7EFE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29EEA34-9C62-7FE6-3585-A138B7BED943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53B5D1-87A0-762D-8267-F32D92F4DF5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A650B0B-00D5-74B3-942A-B60861313E0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95C662E-C730-D072-C5DB-D380729FFC2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F02D340-42AF-DC37-D301-498EA1F0193E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6B5E957-10C4-2D3C-303F-F9482BE6F742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3FF826A-3567-4B7C-86CC-F7D322AD1BF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A4314A9-CE05-9308-1D5E-83CDEC4A05E7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75E45F1-5E7F-7C20-649B-0802050B76EB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643291B-7DB1-E570-22BB-AC7B77582672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652B464-D706-CCF7-27FB-22DC6158B12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4FB6D94-A55B-0413-C143-7F71D8C93E0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7BF12C3-AC2E-28AD-146A-3EAD550C0A5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F826F12E-9B78-8E0E-C94F-CDB061C31EE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DCFAB9B-4B62-EB1E-C356-9CAF2656B79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F979D5F-A8F2-EC8E-FEF3-F1B16A3477A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0ED44D2-FD77-89AA-C37B-1E5B0ED8578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CC81371-4B3E-1085-65BB-84066B9D6B11}"/>
              </a:ext>
            </a:extLst>
          </p:cNvPr>
          <p:cNvSpPr txBox="1"/>
          <p:nvPr/>
        </p:nvSpPr>
        <p:spPr>
          <a:xfrm>
            <a:off x="3700976" y="1153410"/>
            <a:ext cx="46810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AdminPage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85849"/>
              </a:solidFill>
              <a:effectLst/>
              <a:uLnTx/>
              <a:uFillTx/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334183DE-0852-FC56-EF61-3C73181649A2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B1324A08-1F3E-AD6C-90F8-764FD8F7DF68}"/>
              </a:ext>
            </a:extLst>
          </p:cNvPr>
          <p:cNvSpPr txBox="1"/>
          <p:nvPr/>
        </p:nvSpPr>
        <p:spPr>
          <a:xfrm>
            <a:off x="1828800" y="2771038"/>
            <a:ext cx="6324600" cy="5674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1:1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문의 내역 페이지 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“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보기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”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버튼 클릭 시 문의 상세 정보 화면으로 전환 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선택한 문의의 제목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작성일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유형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내용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이미지 및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답변 </a:t>
            </a:r>
            <a:r>
              <a:rPr lang="ko-KR" altLang="en-US" sz="2200" dirty="0" err="1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입력창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표시 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답변이 존재하면 버튼 텍스트는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“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답변 수정하기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“,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없으면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“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답변 등록하기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”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로 표시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첨부 이미지가 있는 경우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미리보기를 통해 시각적으로 확인 가능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“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목록으로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”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버튼 클릭 시 다시 문의 목록 화면으로  전환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1674C57-1ACE-C94A-78E5-17C8A3DC5F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485900"/>
            <a:ext cx="8607825" cy="230600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EEF54D7-FC89-B742-E2BF-303C0F148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112" y="4076700"/>
            <a:ext cx="8585488" cy="51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80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974F7-E135-B99F-4C87-EAFEDFA1E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E036EC4-3A77-3F64-7EE1-D2CC04995F1E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7237585-6796-D7E9-9C02-A977D55038B9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2244424-271D-0EF1-4665-A8B0DF43BDA2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130D8F9-286D-AEED-3D34-BC8E0D56329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7408CA-31D0-9349-BD64-1F6FA5E3073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EA999B6-1E21-B465-6BDF-8C32094A5E82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A69054D-3A1F-6190-A24F-23F04DEAB0A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4E2EE67-958D-9461-D236-43780775B1C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F723FA6-20DF-11A3-C9EA-0A6BB0AF0DE2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C2E0EA5-C0FE-D9B0-FC8E-15ED98A9EBA5}"/>
              </a:ext>
            </a:extLst>
          </p:cNvPr>
          <p:cNvGrpSpPr/>
          <p:nvPr/>
        </p:nvGrpSpPr>
        <p:grpSpPr>
          <a:xfrm>
            <a:off x="990600" y="800100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78EC1A4-4A01-E2A3-19B5-972C804957A2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948A6E2-78F3-2B9C-C200-53F1BBEB95A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A795120-66C0-0B7F-A18C-105DCF4C4CB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0A62CDE-34E5-39CA-5ED1-69162B503E3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21CDA17-A967-37AD-CCFF-716978A7841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6E76AA2-832C-744C-3427-19914964CEE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7193A0A-1245-2C8F-89A5-740122E073E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30B4A669-3E72-9524-A499-B072753B305D}"/>
              </a:ext>
            </a:extLst>
          </p:cNvPr>
          <p:cNvSpPr txBox="1"/>
          <p:nvPr/>
        </p:nvSpPr>
        <p:spPr>
          <a:xfrm>
            <a:off x="3700976" y="1153410"/>
            <a:ext cx="46810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AdminPage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85849"/>
              </a:solidFill>
              <a:effectLst/>
              <a:uLnTx/>
              <a:uFillTx/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F49A6A7-A2B9-ED79-A44F-77666E20A741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5951CAE1-B51E-6586-C727-714676E40E62}"/>
              </a:ext>
            </a:extLst>
          </p:cNvPr>
          <p:cNvSpPr txBox="1"/>
          <p:nvPr/>
        </p:nvSpPr>
        <p:spPr>
          <a:xfrm>
            <a:off x="1828800" y="3520864"/>
            <a:ext cx="6324600" cy="42896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DTD순고딕" panose="020B0600000101010101" charset="-127"/>
                <a:ea typeface="TDTD순고딕" panose="020B0600000101010101" charset="-127"/>
                <a:cs typeface="+mn-cs"/>
              </a:rPr>
              <a:t>쿠폰 발행 페이지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쿠폰 목록은 실시간으로 불러와 자동 업데이트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“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쿠폰 발행 버튼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”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클릭 시 쿠폰 등록 창 표시 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쿠폰 타입이 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“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회원가입시 쿠폰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”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인 경우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쿠폰 유효기간 설정 비활성화 처리  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00A0BB7-7703-23A1-A404-53CBE9037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02" y="1421089"/>
            <a:ext cx="7315200" cy="2485748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3802565-831F-1B4A-EB2D-E1DBDEDAA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102" y="4046847"/>
            <a:ext cx="5224533" cy="521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0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6A74E-5D90-52F9-FAA8-BECCC5549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A94E12D-C301-AAF1-3C7B-FF2C00178E48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EFBACD8-A529-BCE2-39D9-4DC86B6ABBA4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5AAD22B-9FE4-628F-CAB2-D0E745ACD5E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73A7062-5800-4374-2E87-FB7DE09CBC4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918FE940-BFFD-D396-DADF-C34ADAE07FFD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F9D86B0-488D-5931-9D14-D9C99B325810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5BA9AB9-DA82-DE7A-EB2C-BA34ABB1DC7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6D223AA-3B2C-BF57-564A-184D11ACED89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408C935-572C-AC9E-98D9-47AC5939CCF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189E80B-E326-754E-6340-CFEB79E9EC86}"/>
              </a:ext>
            </a:extLst>
          </p:cNvPr>
          <p:cNvGrpSpPr/>
          <p:nvPr/>
        </p:nvGrpSpPr>
        <p:grpSpPr>
          <a:xfrm>
            <a:off x="990600" y="800100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BD64251-CFEE-A6E3-DD1C-984903D8652C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CFE8B65-C8C3-9550-4513-E946CB60AB0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C7F4AB4-CA48-20E2-2874-B28FC80D398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127B3DEA-6C1A-BE24-40D1-EC81CEE061B4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815EFEB-A177-2955-A443-B498938C32A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AA6AFA6-BC6D-D52B-78EC-6024FEAB569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43BD08A-4845-76D6-0311-66054268A547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2B8A200-6488-2C4C-3717-6A77D7B82BB6}"/>
              </a:ext>
            </a:extLst>
          </p:cNvPr>
          <p:cNvSpPr txBox="1"/>
          <p:nvPr/>
        </p:nvSpPr>
        <p:spPr>
          <a:xfrm>
            <a:off x="3700976" y="1153410"/>
            <a:ext cx="46810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AdminPage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85849"/>
              </a:solidFill>
              <a:effectLst/>
              <a:uLnTx/>
              <a:uFillTx/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9C0DD8AB-6801-B274-0E80-94F371236CA1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3D12766A-B9C6-2D6C-2D1F-BC9D111D0E6B}"/>
              </a:ext>
            </a:extLst>
          </p:cNvPr>
          <p:cNvSpPr txBox="1"/>
          <p:nvPr/>
        </p:nvSpPr>
        <p:spPr>
          <a:xfrm>
            <a:off x="1905000" y="2962402"/>
            <a:ext cx="6324600" cy="5305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포인트 적립 페이지</a:t>
            </a:r>
            <a:endParaRPr lang="en-US" altLang="ko-KR" sz="2800" b="1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입력한 검색어를 기준으로 사용자 </a:t>
            </a:r>
            <a:r>
              <a:rPr lang="ko-KR" altLang="en-US" sz="220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목록을 검색 하여 정확도를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향상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상단 마스터 체크박스를 통해 사용자 전체 선택 및 해제 기능 구현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선택된 사용자들에게 입력한 포인트를 한 번에 지급할 수 있도록 일괄 적립 기능 적용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29BC195-7E8B-5FAB-7CFB-C466612053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0226" y="4600373"/>
            <a:ext cx="5181600" cy="463988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0BBF33A-C5C7-3D36-6468-572A5A6EE8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386" y="2278728"/>
            <a:ext cx="9416852" cy="224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877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D87FF-149A-9510-BC11-24F48CB17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4426F1-1FA8-0841-5122-70DFA697029A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0CEBE2E-C535-C87A-0AB3-DB14D4B161D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FEAC342-FC57-4A9F-2960-C0A9DB0A8B22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6FA438B-D687-0DEF-C2C2-060B03071E7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136B661-207C-3574-66B2-224E9A8EAC1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10E3DDC-F38A-E8DF-D790-F920BEB2A2B4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03EAA8D-8E7F-803D-6864-E843C0B2FBD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016A7A2-E4FB-3035-37DD-F9C094F4CB45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D708D37-8150-4494-85E2-0A637FC4ED7D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A4BB6D6-6C23-35AE-CA7B-3FB56A9A547E}"/>
              </a:ext>
            </a:extLst>
          </p:cNvPr>
          <p:cNvGrpSpPr/>
          <p:nvPr/>
        </p:nvGrpSpPr>
        <p:grpSpPr>
          <a:xfrm>
            <a:off x="990600" y="800100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81646FA-DB75-D8D8-CB72-880F50CD2C0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0B10F95-AC3C-4966-2D5E-93018E943EC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7C69DEB-5909-20B8-7DE3-31B085B9B51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7F52D14-BD0F-B7FB-9E3D-9E22BF0956E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4740FE75-CF8B-B619-CE7D-02644135309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A20C9FD-6767-8A44-5F11-EA88C969BD9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3079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DC65FBE-719F-BCF4-D782-CD092300B5B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356A144-59CB-21B4-DF6C-05B88F57FDF3}"/>
              </a:ext>
            </a:extLst>
          </p:cNvPr>
          <p:cNvSpPr txBox="1"/>
          <p:nvPr/>
        </p:nvSpPr>
        <p:spPr>
          <a:xfrm>
            <a:off x="3700976" y="1153410"/>
            <a:ext cx="4681023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7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485849"/>
                </a:solidFill>
                <a:effectLst/>
                <a:uLnTx/>
                <a:uFillTx/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AdminPage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85849"/>
              </a:solidFill>
              <a:effectLst/>
              <a:uLnTx/>
              <a:uFillTx/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64D0E80-298C-7071-557D-69074E6244F9}"/>
              </a:ext>
            </a:extLst>
          </p:cNvPr>
          <p:cNvSpPr txBox="1"/>
          <p:nvPr/>
        </p:nvSpPr>
        <p:spPr>
          <a:xfrm>
            <a:off x="1527687" y="792653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49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50" b="1" i="0" u="none" strike="noStrike" kern="1200" cap="none" spc="0" normalizeH="0" baseline="0" noProof="0" dirty="0">
                <a:ln>
                  <a:noFill/>
                </a:ln>
                <a:solidFill>
                  <a:srgbClr val="8CB791">
                    <a:alpha val="73725"/>
                  </a:srgbClr>
                </a:solidFill>
                <a:effectLst/>
                <a:uLnTx/>
                <a:uFillTx/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892659A0-6CAA-E149-C998-A1056C6137CA}"/>
              </a:ext>
            </a:extLst>
          </p:cNvPr>
          <p:cNvSpPr txBox="1"/>
          <p:nvPr/>
        </p:nvSpPr>
        <p:spPr>
          <a:xfrm>
            <a:off x="1676400" y="2933700"/>
            <a:ext cx="6324600" cy="5305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b="1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리뷰 페이지</a:t>
            </a:r>
            <a:endParaRPr lang="en-US" altLang="ko-KR" sz="2800" b="1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DTD순고딕" panose="020B0600000101010101" charset="-127"/>
              <a:ea typeface="TDTD순고딕" panose="020B0600000101010101" charset="-127"/>
              <a:cs typeface="+mn-cs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리뷰 목록은 작성일 기준 최신순으로 정렬되어 표시됨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“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보기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”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버튼 클릭 시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해당 리뷰의  상세 내용이 테이블 하단에 확장 표시되도록 구현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“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닫기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”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 버튼 클릭 시</a:t>
            </a:r>
            <a:r>
              <a:rPr lang="en-US" altLang="ko-KR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200" dirty="0">
                <a:solidFill>
                  <a:prstClr val="black"/>
                </a:solidFill>
                <a:latin typeface="TDTD순고딕" panose="020B0600000101010101" charset="-127"/>
                <a:ea typeface="TDTD순고딕" panose="020B0600000101010101" charset="-127"/>
              </a:rPr>
              <a:t>상세 내용이 접히며 목록 형태로 복구되도록 동작 설정  </a:t>
            </a:r>
            <a:endParaRPr lang="en-US" altLang="ko-KR" sz="2200" dirty="0">
              <a:solidFill>
                <a:prstClr val="black"/>
              </a:solidFill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9B151F2-AFDC-FA21-B0E6-3CB083AE44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1363479"/>
            <a:ext cx="8763001" cy="37338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22D39E0-4807-9BB7-B46C-323246001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1" y="5325880"/>
            <a:ext cx="8763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96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E8E42-E9A5-E4CC-B183-3A5AA7DD1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85263F3-3F78-4A33-A2E4-3ED142DF48B4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97905B1-180F-AB16-0F15-62546448F53E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1AB2957-369B-5192-3CC9-A9BF227425B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69B64A7-6BA6-C57A-81CE-AFF7BA3D8633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EFFDB04-B4C0-D43E-D1B2-64CE786E2FEA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0B175D2-EB2E-B492-6D90-5BC113777D03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09FDF0E-8B22-018B-45F2-2C42BD6E2D6D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4A10EAB-AEC5-B118-7C5A-088640DF815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35C0B66-39E2-1476-2F17-04B70B949A13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2EFE17B-044F-B6FB-FE8A-2A519B5834CC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601E05B-F488-9E30-402A-8C83E85708C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825FBE4-C417-346F-3DF5-4CA070F4977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B3A5B9E-9270-57EA-1D32-29734618DDD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7839136-F5EA-DC07-1E73-33D188B43E2C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2448BAA-527B-D115-5FA3-B97C9736A506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EDADE17-F09F-5795-7241-3342040B568E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86B0042-94AC-6B9B-46A1-8E10BFE8AA7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B302139-0936-B095-6406-C1E001F13992}"/>
              </a:ext>
            </a:extLst>
          </p:cNvPr>
          <p:cNvSpPr txBox="1"/>
          <p:nvPr/>
        </p:nvSpPr>
        <p:spPr>
          <a:xfrm>
            <a:off x="3700976" y="1153410"/>
            <a:ext cx="682296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Register</a:t>
            </a: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1CBEB47-9D80-8460-5269-3EF5BA84ACC5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C3F09E8F-4B30-7316-5DDE-08EAB8C1FE77}"/>
              </a:ext>
            </a:extLst>
          </p:cNvPr>
          <p:cNvSpPr txBox="1"/>
          <p:nvPr/>
        </p:nvSpPr>
        <p:spPr>
          <a:xfrm>
            <a:off x="7408658" y="5232360"/>
            <a:ext cx="9448415" cy="2996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이메일을 고유 값으로 설정하여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ID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로 통용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이메일 입력 후 중복 확인 클릭 시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DB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에 저장된 이메일일 경우 사용중인 이메일이라는 문구 뜨고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DB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에 저장되어 있지 않은 이메일일 경우 사용 가능한 이메일이라고 뜸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비밀번호 재 역력을 통하여 잘못된 입력 방지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유효성 검사를 통한 공백 란 방지 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238BB29-5993-96F1-9C3F-79CB92965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1631334"/>
            <a:ext cx="8312570" cy="19528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5732F8D-5955-43B5-4E82-260837B079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71" y="2745266"/>
            <a:ext cx="5603176" cy="621701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12BDC72-0E6A-2582-6BD8-D21B58729A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659" y="3776202"/>
            <a:ext cx="4152900" cy="11955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569DB49-7C71-5B0D-18EF-E73847A624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7944" y="3740979"/>
            <a:ext cx="42005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31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A51494-1D13-C012-F724-1C7B17A70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6ED17B7-BC0F-42A4-7125-6ADCE7EE1CA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572789B-377C-C63F-EF7D-16B888F2B36A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981A024-FC5D-F148-698E-8CB29A17C6E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97FD248-D1D9-680B-AFFB-915464F981A4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25C54B4-0903-E243-8A5E-927BF15CF69E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13DD59C9-27BE-4C64-FFCA-17195FDAFEAC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4069A1B-ED12-1D06-70AD-6915408458C0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428427A-F357-4159-B628-905632BE7063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C762FD6-4C44-C521-7D10-714193CC22CD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43F540F-87A6-9C34-DEC8-9B11481506B1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DA1DB53-DC9D-AB21-0189-ACC57F9D7AF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F00AA510-7E71-C0D3-C4CE-B1CB70CEB1F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43E0B52-0487-C263-10B9-9AA0B09D819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BADBC2B-2DEC-0F79-A08D-5D331D80D900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3F6AA0D1-4C75-8E40-A525-635E91D50F5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EA302EC-B5E2-6F1B-996B-ECA4CA26FDE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E84584D-8FAF-68E6-D4F8-952EF3BE929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E1A5D74-C3AB-DFDF-3526-538C26FA3BE7}"/>
              </a:ext>
            </a:extLst>
          </p:cNvPr>
          <p:cNvSpPr txBox="1"/>
          <p:nvPr/>
        </p:nvSpPr>
        <p:spPr>
          <a:xfrm>
            <a:off x="3700976" y="1153410"/>
            <a:ext cx="682296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Login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075358AF-E82B-800E-167D-7FFD679C44F7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88183127-87A0-1DED-3401-013540069A86}"/>
              </a:ext>
            </a:extLst>
          </p:cNvPr>
          <p:cNvSpPr txBox="1"/>
          <p:nvPr/>
        </p:nvSpPr>
        <p:spPr>
          <a:xfrm>
            <a:off x="8025094" y="3097539"/>
            <a:ext cx="6918747" cy="4578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가입한 아이디와 비밀번호 입력을 통해 로그인함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AFBF7F1-033B-657C-0F1C-BFFCE1014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463" y="2698948"/>
            <a:ext cx="5200650" cy="58682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DF6FAE4-7E5A-CCF5-F107-104C7B5B9D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475" y="4783907"/>
            <a:ext cx="6904331" cy="37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41627" y="1388861"/>
            <a:ext cx="789884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 일정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sp>
        <p:nvSpPr>
          <p:cNvPr id="21" name="AutoShape 21"/>
          <p:cNvSpPr/>
          <p:nvPr/>
        </p:nvSpPr>
        <p:spPr>
          <a:xfrm>
            <a:off x="980630" y="3841135"/>
            <a:ext cx="16278670" cy="0"/>
          </a:xfrm>
          <a:prstGeom prst="line">
            <a:avLst/>
          </a:prstGeom>
          <a:ln w="19050" cap="flat">
            <a:solidFill>
              <a:srgbClr val="48584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2" name="Group 22"/>
          <p:cNvGrpSpPr/>
          <p:nvPr/>
        </p:nvGrpSpPr>
        <p:grpSpPr>
          <a:xfrm>
            <a:off x="3485113" y="3399720"/>
            <a:ext cx="1005073" cy="863735"/>
            <a:chOff x="0" y="0"/>
            <a:chExt cx="812800" cy="6985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A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1차</a:t>
              </a:r>
            </a:p>
          </p:txBody>
        </p:sp>
      </p:grpSp>
      <p:sp>
        <p:nvSpPr>
          <p:cNvPr id="25" name="AutoShape 25"/>
          <p:cNvSpPr/>
          <p:nvPr/>
        </p:nvSpPr>
        <p:spPr>
          <a:xfrm flipV="1">
            <a:off x="3987650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2424919" y="4816457"/>
            <a:ext cx="2903178" cy="1701143"/>
            <a:chOff x="0" y="0"/>
            <a:chExt cx="762847" cy="44699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62847" cy="446997"/>
            </a:xfrm>
            <a:custGeom>
              <a:avLst/>
              <a:gdLst/>
              <a:ahLst/>
              <a:cxnLst/>
              <a:rect l="l" t="t" r="r" b="b"/>
              <a:pathLst>
                <a:path w="762847" h="446997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14997"/>
                  </a:lnTo>
                  <a:cubicBezTo>
                    <a:pt x="762847" y="432670"/>
                    <a:pt x="748520" y="446997"/>
                    <a:pt x="730847" y="446997"/>
                  </a:cubicBezTo>
                  <a:lnTo>
                    <a:pt x="32000" y="446997"/>
                  </a:lnTo>
                  <a:cubicBezTo>
                    <a:pt x="23513" y="446997"/>
                    <a:pt x="15374" y="443626"/>
                    <a:pt x="9373" y="437625"/>
                  </a:cubicBezTo>
                  <a:cubicBezTo>
                    <a:pt x="3371" y="431623"/>
                    <a:pt x="0" y="423484"/>
                    <a:pt x="0" y="414997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762847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사전조사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427085" y="6657194"/>
            <a:ext cx="2903178" cy="1949739"/>
            <a:chOff x="0" y="0"/>
            <a:chExt cx="762847" cy="51231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62847" cy="512319"/>
            </a:xfrm>
            <a:custGeom>
              <a:avLst/>
              <a:gdLst/>
              <a:ahLst/>
              <a:cxnLst/>
              <a:rect l="l" t="t" r="r" b="b"/>
              <a:pathLst>
                <a:path w="762847" h="512319">
                  <a:moveTo>
                    <a:pt x="32000" y="0"/>
                  </a:moveTo>
                  <a:lnTo>
                    <a:pt x="730847" y="0"/>
                  </a:lnTo>
                  <a:cubicBezTo>
                    <a:pt x="739334" y="0"/>
                    <a:pt x="747474" y="3371"/>
                    <a:pt x="753475" y="9373"/>
                  </a:cubicBezTo>
                  <a:cubicBezTo>
                    <a:pt x="759476" y="15374"/>
                    <a:pt x="762847" y="23513"/>
                    <a:pt x="762847" y="32000"/>
                  </a:cubicBezTo>
                  <a:lnTo>
                    <a:pt x="762847" y="480319"/>
                  </a:lnTo>
                  <a:cubicBezTo>
                    <a:pt x="762847" y="488806"/>
                    <a:pt x="759476" y="496945"/>
                    <a:pt x="753475" y="502946"/>
                  </a:cubicBezTo>
                  <a:cubicBezTo>
                    <a:pt x="747474" y="508948"/>
                    <a:pt x="739334" y="512319"/>
                    <a:pt x="730847" y="512319"/>
                  </a:cubicBezTo>
                  <a:lnTo>
                    <a:pt x="32000" y="512319"/>
                  </a:lnTo>
                  <a:cubicBezTo>
                    <a:pt x="23513" y="512319"/>
                    <a:pt x="15374" y="508948"/>
                    <a:pt x="9373" y="502946"/>
                  </a:cubicBezTo>
                  <a:cubicBezTo>
                    <a:pt x="3371" y="496945"/>
                    <a:pt x="0" y="488806"/>
                    <a:pt x="0" y="480319"/>
                  </a:cubicBezTo>
                  <a:lnTo>
                    <a:pt x="0" y="32000"/>
                  </a:lnTo>
                  <a:cubicBezTo>
                    <a:pt x="0" y="23513"/>
                    <a:pt x="3371" y="15374"/>
                    <a:pt x="9373" y="9373"/>
                  </a:cubicBezTo>
                  <a:cubicBezTo>
                    <a:pt x="15374" y="3371"/>
                    <a:pt x="23513" y="0"/>
                    <a:pt x="320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62847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벤치마킹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사이트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수집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,</a:t>
              </a:r>
            </a:p>
            <a:p>
              <a:pPr algn="ctr">
                <a:lnSpc>
                  <a:spcPts val="3079"/>
                </a:lnSpc>
              </a:pP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관련회사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조사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985977" y="3399720"/>
            <a:ext cx="1005073" cy="863735"/>
            <a:chOff x="0" y="0"/>
            <a:chExt cx="812800" cy="6985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2차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7524518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6" name="Group 36"/>
          <p:cNvGrpSpPr/>
          <p:nvPr/>
        </p:nvGrpSpPr>
        <p:grpSpPr>
          <a:xfrm>
            <a:off x="6011712" y="4748859"/>
            <a:ext cx="2900030" cy="1918640"/>
            <a:chOff x="0" y="-17762"/>
            <a:chExt cx="762020" cy="50414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17762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스토리보드</a:t>
              </a: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en-US" sz="2799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작성</a:t>
              </a:r>
              <a:r>
                <a:rPr lang="en-US" sz="2799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및 </a:t>
              </a:r>
              <a:r>
                <a:rPr lang="en-US" sz="2799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DB설계</a:t>
              </a:r>
              <a:endParaRPr lang="en-US" sz="27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6013876" y="6657194"/>
            <a:ext cx="2900030" cy="1949739"/>
            <a:chOff x="0" y="0"/>
            <a:chExt cx="762020" cy="51231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스토리보드를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통해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  <a:p>
              <a:pPr algn="ctr">
                <a:lnSpc>
                  <a:spcPts val="3079"/>
                </a:lnSpc>
              </a:pP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회의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</a:t>
              </a: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진행</a:t>
              </a:r>
              <a:r>
                <a:rPr lang="en-US" sz="2199" dirty="0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 및 </a:t>
              </a:r>
              <a:r>
                <a:rPr lang="en-US" sz="2199" dirty="0" err="1">
                  <a:solidFill>
                    <a:srgbClr val="485849"/>
                  </a:solidFill>
                  <a:latin typeface="TDTD순고딕"/>
                  <a:ea typeface="TDTD순고딕"/>
                  <a:cs typeface="TDTD순고딕"/>
                  <a:sym typeface="TDTD순고딕"/>
                </a:rPr>
                <a:t>DB구성</a:t>
              </a:r>
              <a:endParaRPr lang="en-US" sz="2199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42" name="AutoShape 42"/>
          <p:cNvSpPr/>
          <p:nvPr/>
        </p:nvSpPr>
        <p:spPr>
          <a:xfrm flipV="1">
            <a:off x="11015046" y="4205852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10486600" y="3399720"/>
            <a:ext cx="1005073" cy="863735"/>
            <a:chOff x="0" y="0"/>
            <a:chExt cx="812800" cy="6985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85B38B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3차</a:t>
              </a:r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9548580" y="4641249"/>
            <a:ext cx="2900030" cy="1918640"/>
            <a:chOff x="0" y="-46038"/>
            <a:chExt cx="762020" cy="50414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0" y="-46038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ko-KR" alt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프로젝트</a:t>
              </a:r>
              <a:r>
                <a:rPr 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 </a:t>
              </a:r>
              <a:r>
                <a:rPr lang="en-US" sz="27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시작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49" name="Group 49"/>
          <p:cNvGrpSpPr/>
          <p:nvPr/>
        </p:nvGrpSpPr>
        <p:grpSpPr>
          <a:xfrm>
            <a:off x="9550744" y="6657194"/>
            <a:ext cx="2900030" cy="1949739"/>
            <a:chOff x="0" y="0"/>
            <a:chExt cx="762020" cy="512319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14038590" y="3399720"/>
            <a:ext cx="1005073" cy="863735"/>
            <a:chOff x="0" y="0"/>
            <a:chExt cx="812800" cy="69850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A9B87D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14300" y="-47625"/>
              <a:ext cx="584200" cy="746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A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4차</a:t>
              </a:r>
            </a:p>
          </p:txBody>
        </p:sp>
      </p:grpSp>
      <p:sp>
        <p:nvSpPr>
          <p:cNvPr id="55" name="AutoShape 55"/>
          <p:cNvSpPr/>
          <p:nvPr/>
        </p:nvSpPr>
        <p:spPr>
          <a:xfrm flipV="1">
            <a:off x="14541127" y="4263455"/>
            <a:ext cx="0" cy="1221211"/>
          </a:xfrm>
          <a:prstGeom prst="line">
            <a:avLst/>
          </a:prstGeom>
          <a:ln w="28575" cap="flat">
            <a:solidFill>
              <a:srgbClr val="485849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56" name="Group 56"/>
          <p:cNvGrpSpPr/>
          <p:nvPr/>
        </p:nvGrpSpPr>
        <p:grpSpPr>
          <a:xfrm>
            <a:off x="13088949" y="4700329"/>
            <a:ext cx="2900030" cy="1918639"/>
            <a:chOff x="0" y="-30514"/>
            <a:chExt cx="762020" cy="50414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762020" cy="446997"/>
            </a:xfrm>
            <a:custGeom>
              <a:avLst/>
              <a:gdLst/>
              <a:ahLst/>
              <a:cxnLst/>
              <a:rect l="l" t="t" r="r" b="b"/>
              <a:pathLst>
                <a:path w="762020" h="446997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14962"/>
                  </a:lnTo>
                  <a:cubicBezTo>
                    <a:pt x="762020" y="432655"/>
                    <a:pt x="747678" y="446997"/>
                    <a:pt x="729985" y="446997"/>
                  </a:cubicBezTo>
                  <a:lnTo>
                    <a:pt x="32035" y="446997"/>
                  </a:lnTo>
                  <a:cubicBezTo>
                    <a:pt x="14343" y="446997"/>
                    <a:pt x="0" y="432655"/>
                    <a:pt x="0" y="414962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E3F0E5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0" y="-30514"/>
              <a:ext cx="762020" cy="5041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19"/>
                </a:lnSpc>
              </a:pPr>
              <a:r>
                <a:rPr lang="en-US" sz="27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마무리작업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  <a:p>
              <a:pPr algn="ctr">
                <a:lnSpc>
                  <a:spcPts val="3919"/>
                </a:lnSpc>
              </a:pPr>
              <a:r>
                <a:rPr lang="en-US" sz="2799" dirty="0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및 </a:t>
              </a:r>
              <a:r>
                <a:rPr lang="en-US" sz="2799" dirty="0" err="1">
                  <a:solidFill>
                    <a:srgbClr val="485849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발표</a:t>
              </a:r>
              <a:endParaRPr lang="en-US" sz="27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091112" y="6657194"/>
            <a:ext cx="2900030" cy="1949739"/>
            <a:chOff x="0" y="0"/>
            <a:chExt cx="762020" cy="512319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62020" cy="512319"/>
            </a:xfrm>
            <a:custGeom>
              <a:avLst/>
              <a:gdLst/>
              <a:ahLst/>
              <a:cxnLst/>
              <a:rect l="l" t="t" r="r" b="b"/>
              <a:pathLst>
                <a:path w="762020" h="512319">
                  <a:moveTo>
                    <a:pt x="32035" y="0"/>
                  </a:moveTo>
                  <a:lnTo>
                    <a:pt x="729985" y="0"/>
                  </a:lnTo>
                  <a:cubicBezTo>
                    <a:pt x="747678" y="0"/>
                    <a:pt x="762020" y="14343"/>
                    <a:pt x="762020" y="32035"/>
                  </a:cubicBezTo>
                  <a:lnTo>
                    <a:pt x="762020" y="480284"/>
                  </a:lnTo>
                  <a:cubicBezTo>
                    <a:pt x="762020" y="497977"/>
                    <a:pt x="747678" y="512319"/>
                    <a:pt x="729985" y="512319"/>
                  </a:cubicBezTo>
                  <a:lnTo>
                    <a:pt x="32035" y="512319"/>
                  </a:lnTo>
                  <a:cubicBezTo>
                    <a:pt x="14343" y="512319"/>
                    <a:pt x="0" y="497977"/>
                    <a:pt x="0" y="480284"/>
                  </a:cubicBezTo>
                  <a:lnTo>
                    <a:pt x="0" y="32035"/>
                  </a:lnTo>
                  <a:cubicBezTo>
                    <a:pt x="0" y="14343"/>
                    <a:pt x="14343" y="0"/>
                    <a:pt x="32035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47625"/>
              <a:ext cx="762020" cy="559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 lang="en-US" sz="2199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6853D86-6BD4-F028-ACC0-742C5D3BFB48}"/>
              </a:ext>
            </a:extLst>
          </p:cNvPr>
          <p:cNvSpPr txBox="1"/>
          <p:nvPr/>
        </p:nvSpPr>
        <p:spPr>
          <a:xfrm>
            <a:off x="9685326" y="7155663"/>
            <a:ext cx="2701694" cy="864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백엔드</a:t>
            </a:r>
            <a:r>
              <a:rPr lang="ko-KR" altLang="en-US" sz="22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 </a:t>
            </a:r>
            <a:r>
              <a:rPr lang="en-US" altLang="ko-KR" sz="22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&amp; </a:t>
            </a:r>
            <a:r>
              <a:rPr lang="ko-KR" altLang="en-US" sz="2200" dirty="0" err="1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프론트엔드</a:t>
            </a:r>
            <a:endParaRPr lang="en-US" altLang="ko-KR" sz="22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3079"/>
              </a:lnSpc>
            </a:pPr>
            <a:r>
              <a:rPr lang="ko-KR" altLang="en-US" sz="22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프로그래밍</a:t>
            </a:r>
            <a:endParaRPr lang="en-US" altLang="ko-KR" sz="22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8CF6049-FAC1-FC8A-1472-91994364FD2F}"/>
              </a:ext>
            </a:extLst>
          </p:cNvPr>
          <p:cNvSpPr txBox="1"/>
          <p:nvPr/>
        </p:nvSpPr>
        <p:spPr>
          <a:xfrm>
            <a:off x="13206760" y="7098823"/>
            <a:ext cx="2701694" cy="8649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079"/>
              </a:lnSpc>
            </a:pPr>
            <a:r>
              <a:rPr lang="ko-KR" altLang="en-US" sz="22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테스트 후</a:t>
            </a:r>
            <a:endParaRPr lang="en-US" altLang="ko-KR" sz="22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  <a:p>
            <a:pPr algn="ctr">
              <a:lnSpc>
                <a:spcPts val="3079"/>
              </a:lnSpc>
            </a:pPr>
            <a:r>
              <a:rPr lang="en-US" altLang="ko-KR" sz="22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PPT</a:t>
            </a:r>
            <a:r>
              <a:rPr lang="ko-KR" altLang="en-US" sz="2200" dirty="0">
                <a:solidFill>
                  <a:srgbClr val="485849"/>
                </a:solidFill>
                <a:latin typeface="TDTD순고딕"/>
                <a:ea typeface="TDTD순고딕"/>
                <a:cs typeface="TDTD순고딕"/>
                <a:sym typeface="TDTD순고딕"/>
              </a:rPr>
              <a:t>작성 및 발표준비</a:t>
            </a:r>
            <a:endParaRPr lang="en-US" altLang="ko-KR" sz="2200" dirty="0">
              <a:solidFill>
                <a:srgbClr val="485849"/>
              </a:solidFill>
              <a:latin typeface="TDTD순고딕"/>
              <a:ea typeface="TDTD순고딕"/>
              <a:cs typeface="TDTD순고딕"/>
              <a:sym typeface="TDTD순고딕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79BB0-071F-A6FC-05C6-8726AB9D9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99CF587-764F-4F75-6990-EA518C7062A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8DEB33E-4FC6-547F-9DC2-F3C59B12EF2A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749E436-8B76-F9B5-7824-6D63C6AE91E1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1869E76-13A4-9678-AEFB-BAC1A94BDF76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57D0BD5-1251-5E64-F419-91646E2A2703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51637DF-75CC-EB11-404B-BC5221CF9DB9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7A07AC6-A15A-B6AF-FC8A-9933D5B0F99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0511847-872D-657D-BEAE-CC003E9DC37C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BE59F7F-0668-01F2-9D95-7494C2087FC0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734CD40-935C-3729-BB95-2B60B2A74FFD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D0BCF09F-6818-DC94-33F0-B7A7023335C8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AA97F0BB-C4A0-A573-1F6E-AE9559D1802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1388832-D84A-CAF5-03BB-BC99CF65EC8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82254170-D7C7-CD73-33C9-D9FFB4026EC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6D3716A-7C13-77E3-4780-82759CD6B12A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7BD87AE-99B1-3DF1-3BFA-1D813EF3B20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2F9F990-25B9-D02D-8867-1ED40BBB13A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1834931-D232-BD4A-F7F0-9FA841D2AC7F}"/>
              </a:ext>
            </a:extLst>
          </p:cNvPr>
          <p:cNvSpPr txBox="1"/>
          <p:nvPr/>
        </p:nvSpPr>
        <p:spPr>
          <a:xfrm>
            <a:off x="3700976" y="1153410"/>
            <a:ext cx="682296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MyPage</a:t>
            </a: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0ACF471-86B5-901D-5475-1E151B973CF9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E923609F-4EE0-F4BF-00BF-DEA950A58A18}"/>
              </a:ext>
            </a:extLst>
          </p:cNvPr>
          <p:cNvSpPr txBox="1"/>
          <p:nvPr/>
        </p:nvSpPr>
        <p:spPr>
          <a:xfrm>
            <a:off x="8180667" y="1875812"/>
            <a:ext cx="6918747" cy="35048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마이페이지 클릭 시 마이페이지 메인 화면으로 이동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마이페이지는 화면 왼쪽에 고정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각 메뉴를 클릭 시 그에 맞는 페이지로 이동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7F9D697-AEFB-51AA-4291-9222955896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066" y="4815523"/>
            <a:ext cx="6105525" cy="380210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8844BA2-C62B-E6E2-DB80-48B522F705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38" y="2791757"/>
            <a:ext cx="6392971" cy="47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24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FFC00-2D32-FA5C-E582-F6FAC0E4C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515151-1EE3-9AEF-8692-8209DEDEA679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CD7D5EC-0D21-4D9D-AB22-7C0128AE5D5A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29061AD2-4969-EB89-CF7A-797C07C6B33D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BA60A4A-82B3-B2C7-962E-703D38186B94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AEAD50-CBB7-79B8-F865-CFDFF2091A0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E4C02E2-3F66-B7CF-87D3-5A207E4EB6A6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2F52167-3FE4-0396-40F8-FE5D9515A155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34BFEF9-E0D4-2C6C-FB6F-7074D11F0B97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971EFF5-668B-3123-F486-9F1EA3F07D93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C572E50-FD84-7C55-4F88-5F877570306E}"/>
              </a:ext>
            </a:extLst>
          </p:cNvPr>
          <p:cNvGrpSpPr/>
          <p:nvPr/>
        </p:nvGrpSpPr>
        <p:grpSpPr>
          <a:xfrm>
            <a:off x="980629" y="8158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9332261E-8459-3B41-C2C5-1AF22665A3F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921ED9D-AA20-E5A5-1C73-A50D8539611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79566E7-C80C-6867-C412-0158257B20FF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57A12CE-0F9D-D0E0-B00A-AFF71108C50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79EB956E-70D6-8505-E470-CF766F3049B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E1AB8703-3936-F4FC-BE84-DA00A88625E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1630F1C5-2538-1317-9C79-F72BCA51D90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655C8C5-C738-1D68-C01F-908CD4F4DD72}"/>
              </a:ext>
            </a:extLst>
          </p:cNvPr>
          <p:cNvSpPr txBox="1"/>
          <p:nvPr/>
        </p:nvSpPr>
        <p:spPr>
          <a:xfrm>
            <a:off x="3700976" y="1153410"/>
            <a:ext cx="682296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MyPage</a:t>
            </a: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5972DE5-39CD-B8BA-6699-6F905831F981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E888382F-35CA-0D79-7788-A6E258E61C2F}"/>
              </a:ext>
            </a:extLst>
          </p:cNvPr>
          <p:cNvSpPr txBox="1"/>
          <p:nvPr/>
        </p:nvSpPr>
        <p:spPr>
          <a:xfrm>
            <a:off x="9350309" y="3648873"/>
            <a:ext cx="6918747" cy="27245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latin typeface="TDTD순고딕" panose="020B0600000101010101" charset="-127"/>
                <a:ea typeface="TDTD순고딕" panose="020B0600000101010101" charset="-127"/>
              </a:rPr>
              <a:t>주문내역 페이지</a:t>
            </a: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날짜 조회 기능으로 상품을 언제 구매 했는지 조회 기능 구현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주문취소 누르면 주문 내역 페이지에서 없어지도록 설정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22CE7C9-ACE9-ECDC-311A-3B723A7137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9161" y="2655869"/>
            <a:ext cx="7268885" cy="606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074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995A9-EBB5-B91E-7A29-7B13AC1DA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79171E2-FBC0-3620-7504-7675069BB52C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0BF844D-EF42-8A92-96D3-3A32248BA325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1E6F39C-1DBD-0647-97BB-84C5DCE5F3C2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D611D6A-DA79-7256-2617-5EC7E66A9872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A869D33-C59B-FA57-45EB-ECAD3B89D05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268FE0A-6D7E-46EC-862F-FDA69AC053F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D857B23-1424-3085-4620-D96379215D3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9AE5CBC-AA12-B9C4-27B6-7AC610D9DE5D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30787FDB-F29D-504E-09FD-4BE40714F86C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A8667A0-21AF-740A-71EA-E3939ED80D58}"/>
              </a:ext>
            </a:extLst>
          </p:cNvPr>
          <p:cNvGrpSpPr/>
          <p:nvPr/>
        </p:nvGrpSpPr>
        <p:grpSpPr>
          <a:xfrm>
            <a:off x="980629" y="8158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CDE0C8B-E57C-2D5E-4689-F1EAE2992B0F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8654300-6325-F6ED-C5F2-A5294386E47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977C5177-8EFB-7E6E-0AB2-81A18D881C5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EF65176D-BEC5-19D8-499C-CD5C651D6635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72D4BF0-C2B9-1B18-B414-793B6A9AD79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613AC06-BA0A-828A-1BC6-DBF3BEB0D0D2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B6E7E727-3290-6DC8-FB80-9E78754DC07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2EDE6D6-A5B7-D223-DA25-8C1E76E1FC4E}"/>
              </a:ext>
            </a:extLst>
          </p:cNvPr>
          <p:cNvSpPr txBox="1"/>
          <p:nvPr/>
        </p:nvSpPr>
        <p:spPr>
          <a:xfrm>
            <a:off x="3700976" y="1153410"/>
            <a:ext cx="682296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MyPage</a:t>
            </a: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6BC8E81-77D8-3585-0894-6B3774E5FAA2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91BB589C-E4DD-C1C7-315F-716E988DBA86}"/>
              </a:ext>
            </a:extLst>
          </p:cNvPr>
          <p:cNvSpPr txBox="1"/>
          <p:nvPr/>
        </p:nvSpPr>
        <p:spPr>
          <a:xfrm>
            <a:off x="9023283" y="3293726"/>
            <a:ext cx="6918747" cy="3186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latin typeface="TDTD순고딕" panose="020B0600000101010101" charset="-127"/>
                <a:ea typeface="TDTD순고딕" panose="020B0600000101010101" charset="-127"/>
              </a:rPr>
              <a:t>취소내역 페이지</a:t>
            </a: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취소된 상품 화면상으로 </a:t>
            </a:r>
            <a:r>
              <a:rPr lang="en-US" altLang="ko-KR" sz="2000" dirty="0">
                <a:latin typeface="TDTD순고딕" panose="020B0600000101010101" charset="-127"/>
                <a:ea typeface="TDTD순고딕" panose="020B0600000101010101" charset="-127"/>
              </a:rPr>
              <a:t>UI </a:t>
            </a: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표시되도록 설정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주문취소 된 상품 클릭 시 수량이 추가적으로 뜨고 구매 포인트 자동취소 된다는 문구 뜸 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403E388-835A-DCAF-3702-D55B4EB3C8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9437" y="3291968"/>
            <a:ext cx="3019425" cy="46672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02DFA23B-D87E-0072-B2DF-962D832A1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4611" y="3291968"/>
            <a:ext cx="33909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828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970E3-78D7-35B4-8B97-71C5A1CEB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C88517F-2FDF-717E-FFEF-3FD22E63A3F5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B3C5CAF-0524-176B-D06E-7D6902B8F57E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75BE594-C14B-7EC2-AB81-503F2FAEF07A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A33A5FE-3D56-68A0-C078-C3E1889741B8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D5114AE-69B2-1A96-9A8D-5C75E447584B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938663C7-EFBB-E2D3-DE6F-36E3FC2621C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11BD91-603B-4D52-D0AC-468EDDD69DB8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C4F2905-51C5-8035-C603-D377F05A314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782AB20-A246-EE8A-3321-C80D6C39F39D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AD72962-8203-5102-055C-DFA53CE61F89}"/>
              </a:ext>
            </a:extLst>
          </p:cNvPr>
          <p:cNvGrpSpPr/>
          <p:nvPr/>
        </p:nvGrpSpPr>
        <p:grpSpPr>
          <a:xfrm>
            <a:off x="980629" y="8158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BB80A9D-C51A-C81C-3A7A-B186F83E688E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0799DB2-5499-006A-DD22-0387B2367D2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CB171A15-AEC8-FD3F-614A-902BA49C251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A30FD03-9A20-3A0E-33F2-7844FCB58456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F9220F6B-B430-AFB3-BC4A-043007EB4BA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B10FEE3-2168-2F68-15EC-48EA9BE351B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9EBF75B-B4FC-B5BC-53AF-35A2382DD0F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D30EEFC-816B-D2F1-E689-DA2974647A51}"/>
              </a:ext>
            </a:extLst>
          </p:cNvPr>
          <p:cNvSpPr txBox="1"/>
          <p:nvPr/>
        </p:nvSpPr>
        <p:spPr>
          <a:xfrm>
            <a:off x="3700976" y="1153410"/>
            <a:ext cx="682296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MyPage</a:t>
            </a: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C97760B9-BFF5-2D8C-3F05-D4A87C9646E9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4169B562-4464-315D-CBB4-D3547A27089E}"/>
              </a:ext>
            </a:extLst>
          </p:cNvPr>
          <p:cNvSpPr txBox="1"/>
          <p:nvPr/>
        </p:nvSpPr>
        <p:spPr>
          <a:xfrm>
            <a:off x="10039335" y="2884143"/>
            <a:ext cx="4887752" cy="4317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latin typeface="TDTD순고딕" panose="020B0600000101010101" charset="-127"/>
                <a:ea typeface="TDTD순고딕" panose="020B0600000101010101" charset="-127"/>
              </a:rPr>
              <a:t>포인트 페이지</a:t>
            </a: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현재 보유 포인트에 사용 가능한 포인트가 얼마나 있는지 설정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전체 사용포인트 적립포인트 클릭 시 그에 맞는 </a:t>
            </a:r>
            <a:r>
              <a:rPr lang="en-US" altLang="ko-KR" sz="2000" dirty="0">
                <a:latin typeface="TDTD순고딕" panose="020B0600000101010101" charset="-127"/>
                <a:ea typeface="TDTD순고딕" panose="020B0600000101010101" charset="-127"/>
              </a:rPr>
              <a:t>UI</a:t>
            </a: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로 이동되도록 설정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</a:pP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31EED387-EC06-28BB-E0D0-843F2B7C5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8776" y="2988994"/>
            <a:ext cx="79629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75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A41F3-EE0A-222C-A6CE-C5693CE73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9E6D7E8-B2CF-0A65-D52E-6762EB0F6B7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932B08B-11A9-F7DC-BF16-3980ECB19E0B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5FDF3C67-8591-8FE5-833F-CF828C5ED97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FE1E272D-7F81-FC88-780C-F1154BACCC57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6FCB4F-02A6-43EE-746F-0053E269DEAB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62F6913-FDD5-1AE6-BD95-3CC24D1B8F79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DB0E6AA1-E38B-6B59-8DB6-50B9AD3B39F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12A3C4D-C707-CBAF-6D92-CF3DFB72FD5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F8D58592-9A25-9DD2-48FF-EA035D71175D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08C04D3-A88C-C1B3-E248-9219CC6E65EA}"/>
              </a:ext>
            </a:extLst>
          </p:cNvPr>
          <p:cNvGrpSpPr/>
          <p:nvPr/>
        </p:nvGrpSpPr>
        <p:grpSpPr>
          <a:xfrm>
            <a:off x="980629" y="8158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3E4AA5C-3CC8-4845-4B18-8E11B808C771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18A47D4-C599-01EC-7907-2EA5348E5D4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7B42AC8-7934-A713-181C-4235F6833CB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4331BA72-0252-FFF2-E9C5-14E98F11425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2B81792-3A54-F9F6-DC87-CDF2C55D0E59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87E7A45-B47D-C8DD-B7AB-DA2CB2E533C6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028CECAB-B9A6-96E3-1498-64D815CAF38A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ECA423F-3546-BD3D-ACB9-3CE4244D228D}"/>
              </a:ext>
            </a:extLst>
          </p:cNvPr>
          <p:cNvSpPr txBox="1"/>
          <p:nvPr/>
        </p:nvSpPr>
        <p:spPr>
          <a:xfrm>
            <a:off x="3700976" y="1153410"/>
            <a:ext cx="682296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MyPage</a:t>
            </a: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11BC1DF-518B-6AC8-C249-D7EAFD9195C9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78729F06-0E55-76CC-32B0-C39288FFB2A2}"/>
              </a:ext>
            </a:extLst>
          </p:cNvPr>
          <p:cNvSpPr txBox="1"/>
          <p:nvPr/>
        </p:nvSpPr>
        <p:spPr>
          <a:xfrm>
            <a:off x="10319686" y="2991122"/>
            <a:ext cx="5606114" cy="3647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latin typeface="TDTD순고딕" panose="020B0600000101010101" charset="-127"/>
                <a:ea typeface="TDTD순고딕" panose="020B0600000101010101" charset="-127"/>
              </a:rPr>
              <a:t>쿠폰 페이지</a:t>
            </a: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사용 가능한 쿠폰 상단에 몇 장인지 뜨게 설정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쿠폰 사용시 미사용 쿠폰에 </a:t>
            </a:r>
            <a:r>
              <a:rPr lang="en-US" altLang="ko-KR" sz="2000" dirty="0">
                <a:latin typeface="TDTD순고딕" panose="020B0600000101010101" charset="-127"/>
                <a:ea typeface="TDTD순고딕" panose="020B0600000101010101" charset="-127"/>
              </a:rPr>
              <a:t>UI</a:t>
            </a: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는 사라지고 사용 쿠폰에 표시되도록 설정 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D084DCC-81C7-68D1-F940-B57BF23572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687" y="3242315"/>
            <a:ext cx="7981950" cy="45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48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8C2F-5945-2742-BF8E-41684C54F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310D367-F0A9-0B67-C17E-8C5CFE51A4CD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E7B5EC1-7B07-0DD3-EF08-3E9236A5E50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655C970-09C8-B03E-9F35-24B8B86D7115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855C64B-3982-1205-1DF0-4B8AF90B595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C050D69-E76F-D328-4520-92FC8E96AF3E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7007DBC-CA7C-0945-C142-7DFF164C0280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85406C9-8791-F85A-9D28-43273553EA93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86428F0-F890-C149-811D-312EA93124AC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29AACC4-F0D9-C8E0-2150-72ECE788CC0D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033B342-34CA-F04E-F2CD-EF95E5A56FCC}"/>
              </a:ext>
            </a:extLst>
          </p:cNvPr>
          <p:cNvGrpSpPr/>
          <p:nvPr/>
        </p:nvGrpSpPr>
        <p:grpSpPr>
          <a:xfrm>
            <a:off x="980629" y="81580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C4C8256F-0E13-4985-1C2E-104299B9D49B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261E605-1B2F-5388-2449-E322BD17D61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B2C7ACF-7C48-DE45-EFDF-37FF059892C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B98D3F7-074D-C64E-D104-25315340E31C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03AB319F-4C6B-CD1D-4BAB-B366CADE6B0F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0515F272-5DF4-CB9C-66FB-55A1231BC6E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48DE474-FF7D-5A4F-1717-B128E656732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793B93A-E857-9D04-EB59-98CF6FE42C07}"/>
              </a:ext>
            </a:extLst>
          </p:cNvPr>
          <p:cNvSpPr txBox="1"/>
          <p:nvPr/>
        </p:nvSpPr>
        <p:spPr>
          <a:xfrm>
            <a:off x="3700976" y="1153410"/>
            <a:ext cx="682296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MyPage</a:t>
            </a: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F88C2914-5BB5-1AED-4517-E3DB94694AB7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0C02A8A6-F552-B161-DE33-58C9B5FD9A78}"/>
              </a:ext>
            </a:extLst>
          </p:cNvPr>
          <p:cNvSpPr txBox="1"/>
          <p:nvPr/>
        </p:nvSpPr>
        <p:spPr>
          <a:xfrm>
            <a:off x="8439103" y="1294711"/>
            <a:ext cx="6918747" cy="43403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3000" dirty="0">
                <a:latin typeface="TDTD순고딕" panose="020B0600000101010101" charset="-127"/>
                <a:ea typeface="TDTD순고딕" panose="020B0600000101010101" charset="-127"/>
              </a:rPr>
              <a:t>리뷰 페이지</a:t>
            </a: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상품을 구매하면 작성 가능한 리뷰에 </a:t>
            </a:r>
            <a:r>
              <a:rPr lang="en-US" altLang="ko-KR" sz="2000" dirty="0">
                <a:latin typeface="TDTD순고딕" panose="020B0600000101010101" charset="-127"/>
                <a:ea typeface="TDTD순고딕" panose="020B0600000101010101" charset="-127"/>
              </a:rPr>
              <a:t>UI</a:t>
            </a: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로 표시되도록 설정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작성 완료하면 작성 완료된 리뷰로 이동 되도록 설정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작성하기 클릭 시 리뷰 작성하기 페이지로 이동되도록 설정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리뷰 작성할 때 별 점 및 내용 입력 가능 사진은 최대 </a:t>
            </a:r>
            <a:r>
              <a:rPr lang="en-US" altLang="ko-KR" sz="2000" dirty="0">
                <a:latin typeface="TDTD순고딕" panose="020B0600000101010101" charset="-127"/>
                <a:ea typeface="TDTD순고딕" panose="020B0600000101010101" charset="-127"/>
              </a:rPr>
              <a:t>2</a:t>
            </a:r>
            <a:r>
              <a:rPr lang="ko-KR" altLang="en-US" sz="2000" dirty="0">
                <a:latin typeface="TDTD순고딕" panose="020B0600000101010101" charset="-127"/>
                <a:ea typeface="TDTD순고딕" panose="020B0600000101010101" charset="-127"/>
              </a:rPr>
              <a:t>장 추가 가능하도록 설정</a:t>
            </a:r>
            <a:endParaRPr lang="en-US" altLang="ko-KR" sz="20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633CEA0-2F49-B581-1BFF-97E6DB4E3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5841" y="2946505"/>
            <a:ext cx="6422926" cy="260731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C092DCE-ABEC-4B43-7281-3A17E3AB9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772" y="5971498"/>
            <a:ext cx="6519065" cy="310297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2041B3E-9D4E-B370-41FD-3367226212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145" y="5994332"/>
            <a:ext cx="7057777" cy="31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419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7027D-03AC-C5CA-B80E-16CFAFC3C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692615F-ABC5-B985-F4AF-3DC3D792289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0AA3E1B-CDE8-82F5-1EE0-8EBF2FE55713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624F0B0-2D70-DD99-62A4-72B23B4D4340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D33CE5AC-C122-EC41-C758-8E4F73CC9F05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39BBFDD-6E69-ABBD-E24D-A3D76747295A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8F868E-2D4A-94AC-EA1E-C3DBCB2912FE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B0981CE-8E95-B51D-53CB-48FB548952CE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5ECDD5B-86A5-E29A-EBDB-3D7920F5377F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FFB3E0B-AD3C-5F86-BCF1-253FB554BBAB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0101860-C25A-F9A8-6A7C-175BB72946E5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FB97D43F-0162-9320-0B51-7A20C9A5DF57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91B229F8-3606-17B9-9589-FC70FF0CDA7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2589456-B066-74ED-ECCD-141A1D5D72D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93A4209-1299-8A95-2735-56A641028AEC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0DDD7C5-4690-5681-26AF-84E0EA05252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A3EA327D-237F-3151-EBCB-38DF06B2185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12B96B71-BE57-0AA6-BA3A-6011F4E96DA8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804DC81-F3FC-9289-3BE0-9774FD734DD2}"/>
              </a:ext>
            </a:extLst>
          </p:cNvPr>
          <p:cNvSpPr txBox="1"/>
          <p:nvPr/>
        </p:nvSpPr>
        <p:spPr>
          <a:xfrm>
            <a:off x="3700976" y="1153410"/>
            <a:ext cx="682296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MyPage</a:t>
            </a: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E333DEB3-49DD-EC26-AB15-EE21B6BF46EE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F7306119-8F73-F503-9F05-A0092B2571C1}"/>
              </a:ext>
            </a:extLst>
          </p:cNvPr>
          <p:cNvSpPr txBox="1"/>
          <p:nvPr/>
        </p:nvSpPr>
        <p:spPr>
          <a:xfrm>
            <a:off x="9137822" y="3484513"/>
            <a:ext cx="6918747" cy="41973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TDTD순고딕" panose="020B0600000101010101" charset="-127"/>
                <a:ea typeface="TDTD순고딕" panose="020B0600000101010101" charset="-127"/>
              </a:rPr>
              <a:t>-1:1</a:t>
            </a:r>
            <a:r>
              <a:rPr lang="ko-KR" altLang="en-US" sz="3000" dirty="0">
                <a:latin typeface="TDTD순고딕" panose="020B0600000101010101" charset="-127"/>
                <a:ea typeface="TDTD순고딕" panose="020B0600000101010101" charset="-127"/>
              </a:rPr>
              <a:t>문의 페이지</a:t>
            </a: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문의하기 버튼 누르면 문의 하기 페이지로 이동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사진첨부는 하나만 가능하도록 설정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등록 시 화면상에 뜨도록 설정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처리상태 미답변은 관리자 페이지에서 답변 달면 답변완료로 변경되도록 설정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문의한 답변 클릭 시 관리자에서 답변 </a:t>
            </a:r>
            <a:r>
              <a:rPr lang="ko-KR" altLang="en-US" sz="2200" dirty="0" err="1">
                <a:latin typeface="TDTD순고딕" panose="020B0600000101010101" charset="-127"/>
                <a:ea typeface="TDTD순고딕" panose="020B0600000101010101" charset="-127"/>
              </a:rPr>
              <a:t>단거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 표시되도록 설정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B5BEC0C7-9A16-F574-95BF-084884FBC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367" y="2830273"/>
            <a:ext cx="6870873" cy="138112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690E9A6-EAD8-244F-59C2-C9733C9790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784" y="4714863"/>
            <a:ext cx="6913456" cy="44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95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BD3C4-ECAB-C3DA-7D7A-616BF83E1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0B6C0B8-3B8A-1865-6686-915DBF70C7E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D63C5CA-BD26-80F1-2421-5935498048E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FCB5DA7-3F45-EA8C-88FC-74C544404FEE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AE6F5B1-0587-7C6F-8F3C-C82FE27236C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0B4181A-60D4-FC33-6405-68FADAA7D7DA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2C6A3EB-9636-898A-5119-F98F024E45CF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C20A32F-281B-51E7-52E8-AE7EE970C7B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C5E44E8-8045-B395-AD5A-80B39539873D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418B99C-B05A-B9F9-952E-4B45E7119D98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EFCA065-29CC-C1E4-E248-5E4535772D34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0784279-483E-D884-ACD4-B66A52D7D627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0E1F4AD-03F8-5FEA-BC22-BBCDB25CC587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F16CD74-3DBA-4298-01CE-6AD5A75275C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8E40F61-844A-3DE1-832F-ABD142EF307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EB505A01-0729-222B-35B0-402708A31A7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E79FAF83-1562-1609-3A00-B65E4CD1A5D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A5C2FF4-7B3D-FA72-06DF-DFAC57EB5E1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8CECC00-37F4-B5A0-B0FD-A44FD99ADE2F}"/>
              </a:ext>
            </a:extLst>
          </p:cNvPr>
          <p:cNvSpPr txBox="1"/>
          <p:nvPr/>
        </p:nvSpPr>
        <p:spPr>
          <a:xfrm>
            <a:off x="3700976" y="1153410"/>
            <a:ext cx="682296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MyPage</a:t>
            </a: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D0652CE-CC0E-5F80-67A3-06C80A78C16C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09647950-8580-8973-CBCE-E7671582EB4C}"/>
              </a:ext>
            </a:extLst>
          </p:cNvPr>
          <p:cNvSpPr txBox="1"/>
          <p:nvPr/>
        </p:nvSpPr>
        <p:spPr>
          <a:xfrm>
            <a:off x="9071311" y="2694804"/>
            <a:ext cx="6918747" cy="3689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 dirty="0">
                <a:latin typeface="TDTD순고딕" panose="020B0600000101010101" charset="-127"/>
                <a:ea typeface="TDTD순고딕" panose="020B0600000101010101" charset="-127"/>
              </a:rPr>
              <a:t>- </a:t>
            </a:r>
            <a:r>
              <a:rPr lang="ko-KR" altLang="en-US" sz="3000" dirty="0">
                <a:latin typeface="TDTD순고딕" panose="020B0600000101010101" charset="-127"/>
                <a:ea typeface="TDTD순고딕" panose="020B0600000101010101" charset="-127"/>
              </a:rPr>
              <a:t>회원정보수정 페이지</a:t>
            </a: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아이디는 변경 불가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현재 비밀번호 미일치시 일치하지 수정실패 문구 뜸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현재 비밀번호 일치하지만 새 비밀번호 랑 재입력이 일치하지 않으면 일치하지 않는다는 문구 뜸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다 일치하게 되면 회원정보 수정 완료 문구 뜸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FD4B791-4EC3-0FAA-939E-A660A471E1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447" y="2791757"/>
            <a:ext cx="6086350" cy="587815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12431C-E406-1EC9-B8C5-3752DAB8A1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957" y="7052957"/>
            <a:ext cx="4162425" cy="12192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CB9AE4B-BE4A-B92C-CE80-D00A96CF5C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7137" y="7043432"/>
            <a:ext cx="41624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4905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4467D-7BFD-D661-931D-00169B70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56551D-BB8C-5896-BA01-7EDB9FDDA610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A0927D-6ED5-B550-060D-D9F2F331AD9F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7DAC0B0-F740-8C2E-A2EF-A4FCF5139EA7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8A0EF790-D29C-04F7-C1D0-11E175EA7737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81B7C37-8FA6-F44A-E632-E546698EDADA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FCB0168-A8A3-C8F4-5EA5-F52790581211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B419D299-1996-277C-EE6A-81ED74C23654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984A78B-74BB-4583-FC35-B2DAC50A1A8B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481E8E5-22CF-87D7-D592-1094CD564E7F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74DC17F-72CF-DD04-2A9B-F0B1EE61CE6F}"/>
              </a:ext>
            </a:extLst>
          </p:cNvPr>
          <p:cNvGrpSpPr/>
          <p:nvPr/>
        </p:nvGrpSpPr>
        <p:grpSpPr>
          <a:xfrm>
            <a:off x="980629" y="836696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E66E817-41BC-F42A-6519-31811C711192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CABC8B9-CBDA-E49D-D0EB-018C15C373E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C5DA483-4D47-BBBF-7266-C12127FFAD49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09C2E205-BF63-FB43-B6F9-82C405C79CD3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5E11079-8591-BDB6-1F0A-17CEFA39AF01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94437F1-3719-952F-60F9-613F5B80AFC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9C9CDEBC-78BA-F9EA-6FD3-D31FA363BAAC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5C40B0D-060E-949A-392B-23FCB9867D9F}"/>
              </a:ext>
            </a:extLst>
          </p:cNvPr>
          <p:cNvSpPr txBox="1"/>
          <p:nvPr/>
        </p:nvSpPr>
        <p:spPr>
          <a:xfrm>
            <a:off x="3700976" y="1153410"/>
            <a:ext cx="6822965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MyPage</a:t>
            </a: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B2B2EF8-530A-59D2-F989-5AE23ED77297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172150AF-BA82-8626-3279-0736BC681041}"/>
              </a:ext>
            </a:extLst>
          </p:cNvPr>
          <p:cNvSpPr txBox="1"/>
          <p:nvPr/>
        </p:nvSpPr>
        <p:spPr>
          <a:xfrm>
            <a:off x="8102185" y="799861"/>
            <a:ext cx="6918747" cy="2673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latin typeface="TDTD순고딕" panose="020B0600000101010101" charset="-127"/>
                <a:ea typeface="TDTD순고딕" panose="020B0600000101010101" charset="-127"/>
              </a:rPr>
              <a:t>- </a:t>
            </a:r>
            <a:r>
              <a:rPr lang="ko-KR" altLang="en-US" sz="3000">
                <a:latin typeface="TDTD순고딕" panose="020B0600000101010101" charset="-127"/>
                <a:ea typeface="TDTD순고딕" panose="020B0600000101010101" charset="-127"/>
              </a:rPr>
              <a:t>배송주소관리 </a:t>
            </a:r>
            <a:r>
              <a:rPr lang="ko-KR" altLang="en-US" sz="3000" dirty="0">
                <a:latin typeface="TDTD순고딕" panose="020B0600000101010101" charset="-127"/>
                <a:ea typeface="TDTD순고딕" panose="020B0600000101010101" charset="-127"/>
              </a:rPr>
              <a:t>페이지</a:t>
            </a:r>
            <a:endParaRPr lang="en-US" altLang="ko-KR" sz="30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배송주소관리에서 등록 클릭 시 배송지 등록으로 이동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주소 검색 클릭 시 주소 입력 창 화면 뜨고 주소 입력 후 클릭 시 자동으로 주소 창에 등록 된다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기본배송지 설정 누르면 기본배송지로 설정이 됨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376ACCF9-D9CA-EACF-C512-3E492BD26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559" y="2747138"/>
            <a:ext cx="5342993" cy="276226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4B83D3D-585A-5707-0FCA-CE4D62120D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145" y="5638159"/>
            <a:ext cx="5586466" cy="324671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5D8CA47-4287-AF5E-F46B-F84A97FCD1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955" y="3688716"/>
            <a:ext cx="2787364" cy="297453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537A2E6-2B39-6B5C-8704-FC3BEB1BF2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292" y="3687044"/>
            <a:ext cx="2620534" cy="2974536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93E50DE-D621-5134-0957-170AF1A099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266" y="4581588"/>
            <a:ext cx="3712953" cy="157748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0237DA6-9815-17FC-5CB4-F5DB4086E0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649" y="7189308"/>
            <a:ext cx="2604476" cy="4243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EF93C94-8AFD-5CE8-B597-BED955F995D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136" y="6976878"/>
            <a:ext cx="6482415" cy="183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20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A9CF0-401C-C21E-F774-DE7DD3A4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4CBC26-6B53-9426-ECB9-71C672E5B521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CAB04D4-898F-3569-EA08-151BBDA282B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063F8D3-1762-7401-B8FA-709C968BB06B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C51ECE3-0863-94B3-E872-2E90F180BE5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3D58026-878D-51F3-0694-37BC5319C40B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453719D-CC7C-E352-8FC9-4F6A605D9173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F629CA30-D75A-AEE0-9B68-7DD1628947F1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A2A8E6E-16C8-8AB1-DD89-37BC5E652643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53CBF61-B0C6-0CE6-9B8B-8BD6C2031971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5ECE495-397C-ED88-E1F5-E42BBBD560D9}"/>
              </a:ext>
            </a:extLst>
          </p:cNvPr>
          <p:cNvGrpSpPr/>
          <p:nvPr/>
        </p:nvGrpSpPr>
        <p:grpSpPr>
          <a:xfrm>
            <a:off x="980629" y="785072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2384D34-54AB-53EF-2A7B-C23716C228EA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FDD643F-6642-D1F3-2173-316E6D917968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512AF93-1095-D237-3096-E7E5D754B6C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2D810BC7-CD11-98F1-421A-38B2F5CFB57F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1E3ED44F-7EC4-7F6F-7BF3-9847405806E2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CE4F1380-FB6F-8016-BEE6-B64831DF2B50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32C5DDA-4D2A-4437-0A0E-C0B1A4CFFB54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FC01186-8B9A-EBA7-9BB9-170FDCE2EE49}"/>
              </a:ext>
            </a:extLst>
          </p:cNvPr>
          <p:cNvSpPr txBox="1"/>
          <p:nvPr/>
        </p:nvSpPr>
        <p:spPr>
          <a:xfrm>
            <a:off x="3700976" y="1153410"/>
            <a:ext cx="10773532" cy="24301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Customer Service</a:t>
            </a:r>
          </a:p>
          <a:p>
            <a:pPr algn="l">
              <a:lnSpc>
                <a:spcPts val="9799"/>
              </a:lnSpc>
            </a:pPr>
            <a:r>
              <a:rPr lang="ko-KR" altLang="en-US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4F9243E7-640F-C31B-6D60-732B22B3F535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6EAEC1F6-22CB-27A3-54B0-576ED1B7FCF0}"/>
              </a:ext>
            </a:extLst>
          </p:cNvPr>
          <p:cNvSpPr txBox="1"/>
          <p:nvPr/>
        </p:nvSpPr>
        <p:spPr>
          <a:xfrm>
            <a:off x="8373651" y="2467970"/>
            <a:ext cx="6375815" cy="3689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000">
                <a:latin typeface="TDTD순고딕" panose="020B0600000101010101" charset="-127"/>
                <a:ea typeface="TDTD순고딕" panose="020B0600000101010101" charset="-127"/>
              </a:rPr>
              <a:t>- </a:t>
            </a:r>
            <a:r>
              <a:rPr lang="ko-KR" altLang="en-US" sz="3000">
                <a:latin typeface="TDTD순고딕" panose="020B0600000101010101" charset="-127"/>
                <a:ea typeface="TDTD순고딕" panose="020B0600000101010101" charset="-127"/>
              </a:rPr>
              <a:t>고객센터 페이지</a:t>
            </a:r>
            <a:endParaRPr lang="en-US" altLang="ko-KR" sz="300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>
                <a:latin typeface="TDTD순고딕" panose="020B0600000101010101" charset="-127"/>
                <a:ea typeface="TDTD순고딕" panose="020B0600000101010101" charset="-127"/>
              </a:rPr>
              <a:t>고객센터 클릭 시 고객센터 메인 화면으로 이동</a:t>
            </a:r>
            <a:endParaRPr lang="en-US" altLang="ko-KR" sz="220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>
                <a:latin typeface="TDTD순고딕" panose="020B0600000101010101" charset="-127"/>
                <a:ea typeface="TDTD순고딕" panose="020B0600000101010101" charset="-127"/>
              </a:rPr>
              <a:t>고객센터는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화면 왼쪽에 고정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각 메뉴를 클릭 시 그에 맞는 페이지로 이동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공지사항 자주 묻는 질문은 내용 클릭 시 아래에 상세 내용 </a:t>
            </a:r>
            <a:r>
              <a:rPr lang="ko-KR" altLang="en-US" sz="2200">
                <a:latin typeface="TDTD순고딕" panose="020B0600000101010101" charset="-127"/>
                <a:ea typeface="TDTD순고딕" panose="020B0600000101010101" charset="-127"/>
              </a:rPr>
              <a:t>뜨게 설정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AA51279-24C4-0E85-51B4-EBDB7BFE64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17" y="2467970"/>
            <a:ext cx="5570984" cy="396871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53F88F6-5342-8BE6-E02D-0CCF80D984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533" y="6617507"/>
            <a:ext cx="5027924" cy="251608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721428E6-AD3C-F5FF-EA13-B2E8FC4B8E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406" y="6630989"/>
            <a:ext cx="5646845" cy="238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2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1060" y="-84425"/>
            <a:ext cx="20846261" cy="10455849"/>
            <a:chOff x="0" y="0"/>
            <a:chExt cx="27795014" cy="13941133"/>
          </a:xfrm>
        </p:grpSpPr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" name="Freeform 3"/>
            <p:cNvSpPr/>
            <p:nvPr/>
          </p:nvSpPr>
          <p:spPr>
            <a:xfrm>
              <a:off x="7497180" y="3447870"/>
              <a:ext cx="1432531" cy="642460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r>
                <a:rPr lang="en-US" altLang="ko-KR" sz="3000">
                  <a:solidFill>
                    <a:srgbClr val="485849"/>
                  </a:solidFill>
                  <a:latin typeface="Tlab 레트로라이프"/>
                  <a:ea typeface="Tlab 레트로라이프"/>
                </a:rPr>
                <a:t>5</a:t>
              </a:r>
              <a:r>
                <a:rPr lang="ko-KR" altLang="en-US" sz="3000">
                  <a:solidFill>
                    <a:srgbClr val="485849"/>
                  </a:solidFill>
                  <a:latin typeface="Tlab 레트로라이프"/>
                  <a:ea typeface="Tlab 레트로라이프"/>
                </a:rPr>
                <a:t>월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4041627" y="1388861"/>
            <a:ext cx="7898846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진행 일정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03</a:t>
            </a:r>
          </a:p>
        </p:txBody>
      </p:sp>
      <p:pic>
        <p:nvPicPr>
          <p:cNvPr id="23" name="그림 22" descr="텍스트, 스크린샷, 번호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0024837-136B-1458-AAD7-F791596CB4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20" y="3196450"/>
            <a:ext cx="7589695" cy="6019890"/>
          </a:xfrm>
          <a:prstGeom prst="rect">
            <a:avLst/>
          </a:prstGeom>
        </p:spPr>
      </p:pic>
      <p:pic>
        <p:nvPicPr>
          <p:cNvPr id="30" name="그림 29" descr="텍스트, 스크린샷, 번호, 평행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744D26A-A8EE-890A-6855-AC5E6BCE9C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93" y="3181178"/>
            <a:ext cx="7597707" cy="6056628"/>
          </a:xfrm>
          <a:prstGeom prst="rect">
            <a:avLst/>
          </a:prstGeom>
        </p:spPr>
      </p:pic>
      <p:sp>
        <p:nvSpPr>
          <p:cNvPr id="19" name="TextBox 20">
            <a:extLst>
              <a:ext uri="{FF2B5EF4-FFF2-40B4-BE49-F238E27FC236}">
                <a16:creationId xmlns:a16="http://schemas.microsoft.com/office/drawing/2014/main" id="{87BBCCC8-A4AC-87A4-9205-BC45DD16ED11}"/>
              </a:ext>
            </a:extLst>
          </p:cNvPr>
          <p:cNvSpPr txBox="1"/>
          <p:nvPr/>
        </p:nvSpPr>
        <p:spPr>
          <a:xfrm>
            <a:off x="4362828" y="2064035"/>
            <a:ext cx="1815792" cy="1096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36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5</a:t>
            </a:r>
            <a:r>
              <a:rPr lang="ko-KR" altLang="en-US" sz="36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월</a:t>
            </a:r>
            <a:endParaRPr lang="en-US" sz="360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1052EAB7-934B-F475-5FE9-B2A8E9F84503}"/>
              </a:ext>
            </a:extLst>
          </p:cNvPr>
          <p:cNvSpPr txBox="1"/>
          <p:nvPr/>
        </p:nvSpPr>
        <p:spPr>
          <a:xfrm>
            <a:off x="11814920" y="2095327"/>
            <a:ext cx="1815792" cy="10964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altLang="ko-KR" sz="36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6</a:t>
            </a:r>
            <a:r>
              <a:rPr lang="ko-KR" altLang="en-US" sz="36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월</a:t>
            </a:r>
            <a:endParaRPr lang="en-US" sz="360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A69BD-BD8D-CD57-56D5-46372240D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19D7FA8-D19C-20D3-917B-AC20E786CC87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72442FB-F954-A307-D98B-F69A2FFC43FF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F3B2E41-7F70-10AE-89A3-267E261259B9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2ACE902-5BDC-E4D5-5376-18BD83BBAC6B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E27F040-C237-52B8-566F-306773CC34A8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98D837B-3780-9B0E-D3AC-2D33862C23C2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02B9A7BA-2D49-A721-231F-384DA4E6CA7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DF2E9A1-8D9E-E04E-8396-17B3143889C4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EA458F1-DC89-FAF0-9A51-2BBBC06F16E0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76A5204-0CA4-B60A-4CFC-1DF438E08727}"/>
              </a:ext>
            </a:extLst>
          </p:cNvPr>
          <p:cNvGrpSpPr/>
          <p:nvPr/>
        </p:nvGrpSpPr>
        <p:grpSpPr>
          <a:xfrm>
            <a:off x="980629" y="785072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5D438B7-F34C-9989-D011-DBC723DAC185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69BA1B9-51EA-51AA-A0D0-298D957AEEE4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DB1B99B-0171-22D7-4669-87F3CEED5405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E61E5C6-34E6-B383-4AFC-12081D0D214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55A1886-9E5A-C5CA-0791-60EF2A213A3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155A3186-6D60-43C9-27DC-AF185EEB7E17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8C24D90F-00B3-D41A-DDAC-C2A970F72499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1CB3AD2-DB09-9947-F578-410F66062B17}"/>
              </a:ext>
            </a:extLst>
          </p:cNvPr>
          <p:cNvSpPr txBox="1"/>
          <p:nvPr/>
        </p:nvSpPr>
        <p:spPr>
          <a:xfrm>
            <a:off x="3700976" y="1153410"/>
            <a:ext cx="10167424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en-US" altLang="ko-KR" sz="600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Customer Service</a:t>
            </a:r>
            <a:endParaRPr lang="en-US" sz="6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812D93D9-D14B-4264-B5A6-400D594CEAB9}"/>
              </a:ext>
            </a:extLst>
          </p:cNvPr>
          <p:cNvSpPr txBox="1"/>
          <p:nvPr/>
        </p:nvSpPr>
        <p:spPr>
          <a:xfrm>
            <a:off x="1527687" y="792653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 dirty="0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328745F1-3822-E42E-7F32-66384671A728}"/>
              </a:ext>
            </a:extLst>
          </p:cNvPr>
          <p:cNvSpPr txBox="1"/>
          <p:nvPr/>
        </p:nvSpPr>
        <p:spPr>
          <a:xfrm>
            <a:off x="8305800" y="2717730"/>
            <a:ext cx="6918747" cy="2165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TDTD순고딕" panose="020B0600000101010101" charset="-127"/>
                <a:ea typeface="TDTD순고딕" panose="020B0600000101010101" charset="-127"/>
              </a:rPr>
              <a:t>- </a:t>
            </a:r>
            <a:r>
              <a:rPr lang="ko-KR" altLang="en-US" sz="3000">
                <a:latin typeface="TDTD순고딕" panose="020B0600000101010101" charset="-127"/>
                <a:ea typeface="TDTD순고딕" panose="020B0600000101010101" charset="-127"/>
              </a:rPr>
              <a:t>고객센터 페이지</a:t>
            </a:r>
            <a:endParaRPr lang="en-US" altLang="ko-KR" sz="300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200">
                <a:latin typeface="TDTD순고딕" panose="020B0600000101010101" charset="-127"/>
                <a:ea typeface="TDTD순고딕" panose="020B0600000101010101" charset="-127"/>
              </a:rPr>
              <a:t>이용 안내 랑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배송안내는 화면상에 </a:t>
            </a:r>
            <a:r>
              <a:rPr lang="ko-KR" altLang="en-US" sz="2200">
                <a:latin typeface="TDTD순고딕" panose="020B0600000101010101" charset="-127"/>
                <a:ea typeface="TDTD순고딕" panose="020B0600000101010101" charset="-127"/>
              </a:rPr>
              <a:t>보이게만 설정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1:1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문의하기 클릭시에는 마이페이지에 </a:t>
            </a:r>
            <a:r>
              <a:rPr lang="en-US" altLang="ko-KR" sz="2200" dirty="0">
                <a:latin typeface="TDTD순고딕" panose="020B0600000101010101" charset="-127"/>
                <a:ea typeface="TDTD순고딕" panose="020B0600000101010101" charset="-127"/>
              </a:rPr>
              <a:t>1:1 </a:t>
            </a:r>
            <a:r>
              <a:rPr lang="ko-KR" altLang="en-US" sz="2200" dirty="0">
                <a:latin typeface="TDTD순고딕" panose="020B0600000101010101" charset="-127"/>
                <a:ea typeface="TDTD순고딕" panose="020B0600000101010101" charset="-127"/>
              </a:rPr>
              <a:t>문의하기 페이지로 이동하도록 </a:t>
            </a:r>
            <a:r>
              <a:rPr lang="ko-KR" altLang="en-US" sz="2200">
                <a:latin typeface="TDTD순고딕" panose="020B0600000101010101" charset="-127"/>
                <a:ea typeface="TDTD순고딕" panose="020B0600000101010101" charset="-127"/>
              </a:rPr>
              <a:t>설정 </a:t>
            </a:r>
            <a:endParaRPr lang="en-US" altLang="ko-KR" sz="2200" dirty="0">
              <a:latin typeface="TDTD순고딕" panose="020B0600000101010101" charset="-127"/>
              <a:ea typeface="TDTD순고딕" panose="020B0600000101010101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386C2E2-FBF9-ED68-1880-1787886B0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06" y="2655869"/>
            <a:ext cx="6023650" cy="277637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99E67BC-2628-EC0A-EB57-4B962EB50D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4826986"/>
            <a:ext cx="6781800" cy="4103198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67D8B2A-5E49-650E-036C-76B74342E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306" y="5531382"/>
            <a:ext cx="6023650" cy="357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24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C38D3-8BB6-7446-1070-E4E464E1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E645733-3FFC-D929-991F-FA43E23F0242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4C2EDBE-8C88-8CDE-60F9-E881C4846C5D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00D4D3B-58CC-B820-1417-AD93100C5BF6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2AB1446-3CC6-E759-80F7-8EEC183A08F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140FA48-A0B8-FCB5-2F7D-852BC8DF8D6F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F91B7B3-ADB3-B5CD-1DE5-17CF332CF255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6D71B78-B026-4C3E-35F1-06A7EDD262C8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50E9B43-F11A-62BE-A5FC-A7BEB9B48F7D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B85D7C7-5D12-A1F9-1D33-65FFD8A2FE2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A89A4D2-2D22-1061-33BA-769CC5625824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75B079F-D68D-618F-59A1-E9AD70B7B23E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67FDD83-91B1-7721-C8AD-8ED79FBAD1F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FB68857-5897-9CB4-A475-B740326E3F58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31F6FFF0-D1CF-6FBD-D91F-3B35BA1559F1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CCE01D2-EBDF-FD67-36CF-C7CE2994A3BE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1BA776D-3B3A-5E78-ABA6-2F61BDCC87F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A02F68D3-7AB8-0D2B-CC11-5D25EA6ED990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39EA82A-400C-2EEC-ED5A-BEDEDABFE5D4}"/>
              </a:ext>
            </a:extLst>
          </p:cNvPr>
          <p:cNvSpPr txBox="1"/>
          <p:nvPr/>
        </p:nvSpPr>
        <p:spPr>
          <a:xfrm>
            <a:off x="4239802" y="1410881"/>
            <a:ext cx="8119041" cy="1211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시연영상페이지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450E8D3-94EF-5CA7-C816-CE66D92FDCD8}"/>
              </a:ext>
            </a:extLst>
          </p:cNvPr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06</a:t>
            </a:r>
          </a:p>
        </p:txBody>
      </p:sp>
      <p:pic>
        <p:nvPicPr>
          <p:cNvPr id="21" name="bandicam 2025-06-30 17-26-41-836">
            <a:hlinkClick r:id="" action="ppaction://media"/>
            <a:extLst>
              <a:ext uri="{FF2B5EF4-FFF2-40B4-BE49-F238E27FC236}">
                <a16:creationId xmlns:a16="http://schemas.microsoft.com/office/drawing/2014/main" id="{9C990FEE-3867-F5EE-86D1-328F0F8AB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700636" y="2660851"/>
            <a:ext cx="11944012" cy="644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3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57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429E8-7450-D3AA-B0D6-709C67158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452BEA0-746D-58F6-2FC7-5F071F1A5483}"/>
              </a:ext>
            </a:extLst>
          </p:cNvPr>
          <p:cNvGrpSpPr/>
          <p:nvPr/>
        </p:nvGrpSpPr>
        <p:grpSpPr>
          <a:xfrm>
            <a:off x="-1507731" y="-38100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17065B9-505E-BE8D-C07F-2566282F531A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7A102B1-7842-92DE-0224-6E763B74C56F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A61BE42-46EE-3EE4-6A61-5433B08FBB09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1DDFB92-ED1B-05FC-DCDC-C4A94582642F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17D9424-7B99-9C0D-3994-6A98D0F82E18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F366D52-3054-07C7-402F-60C1AA3591B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EF4C871-A7BA-8D7C-FC75-E484E8E92EFB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46008638-82F3-ADB9-E5A1-1437EB47B20F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7C8FF65-0DE9-20B0-8029-763C8A3B927B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CA01534-381E-8BAD-BE7A-2BA8FDA19B0C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89F05283-636C-E006-6A4C-53F5AF9174DC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9284B29-F548-0513-8ADF-D330FCDA1491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BCF72CF-0B3B-D753-BEE8-844B168D4619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A54740C-83A5-8190-3896-A980FCA1D75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D9B8E704-6941-D7C7-5DE2-B54E37A4B72A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1169B6A5-4EB7-BA37-E556-624BAE64BAD5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F514BAE-A6A2-0772-4FA5-D286799E00E8}"/>
              </a:ext>
            </a:extLst>
          </p:cNvPr>
          <p:cNvSpPr txBox="1"/>
          <p:nvPr/>
        </p:nvSpPr>
        <p:spPr>
          <a:xfrm>
            <a:off x="3817171" y="1126377"/>
            <a:ext cx="8119041" cy="1173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55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프로젝트 자체평가 의견</a:t>
            </a:r>
            <a:endParaRPr lang="en-US" sz="55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50F7C9CD-2B39-C55C-3608-2DBCC7AB3607}"/>
              </a:ext>
            </a:extLst>
          </p:cNvPr>
          <p:cNvSpPr txBox="1"/>
          <p:nvPr/>
        </p:nvSpPr>
        <p:spPr>
          <a:xfrm>
            <a:off x="1534966" y="816677"/>
            <a:ext cx="2048120" cy="179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07</a:t>
            </a:r>
            <a:endParaRPr lang="en-US" sz="10350" b="1" dirty="0">
              <a:solidFill>
                <a:srgbClr val="8CB791">
                  <a:alpha val="73725"/>
                </a:srgbClr>
              </a:solidFill>
              <a:latin typeface="Tlab 레트로라이프 Bold"/>
              <a:ea typeface="Tlab 레트로라이프 Bold"/>
              <a:cs typeface="Tlab 레트로라이프 Bold"/>
              <a:sym typeface="Tlab 레트로라이프 Bold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7E0F4831-E19B-3CEE-5954-EEC2C4F4FC9C}"/>
              </a:ext>
            </a:extLst>
          </p:cNvPr>
          <p:cNvGrpSpPr/>
          <p:nvPr/>
        </p:nvGrpSpPr>
        <p:grpSpPr>
          <a:xfrm>
            <a:off x="1865200" y="2571887"/>
            <a:ext cx="7031706" cy="3299622"/>
            <a:chOff x="2721894" y="2595128"/>
            <a:chExt cx="5540574" cy="3069862"/>
          </a:xfrm>
        </p:grpSpPr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3765A888-201B-3EE5-4539-3A89A31A40AC}"/>
                </a:ext>
              </a:extLst>
            </p:cNvPr>
            <p:cNvGrpSpPr/>
            <p:nvPr/>
          </p:nvGrpSpPr>
          <p:grpSpPr>
            <a:xfrm>
              <a:off x="2721894" y="2595128"/>
              <a:ext cx="5540574" cy="3069862"/>
              <a:chOff x="-63569" y="-38100"/>
              <a:chExt cx="2155448" cy="970145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7B66F513-186A-7CAF-681C-BAE39A719646}"/>
                  </a:ext>
                </a:extLst>
              </p:cNvPr>
              <p:cNvSpPr/>
              <p:nvPr/>
            </p:nvSpPr>
            <p:spPr>
              <a:xfrm>
                <a:off x="-63569" y="0"/>
                <a:ext cx="2091879" cy="932045"/>
              </a:xfrm>
              <a:custGeom>
                <a:avLst/>
                <a:gdLst/>
                <a:ahLst/>
                <a:cxnLst/>
                <a:rect l="l" t="t" r="r" b="b"/>
                <a:pathLst>
                  <a:path w="2091879" h="932045">
                    <a:moveTo>
                      <a:pt x="29398" y="0"/>
                    </a:moveTo>
                    <a:lnTo>
                      <a:pt x="2062482" y="0"/>
                    </a:lnTo>
                    <a:cubicBezTo>
                      <a:pt x="2070278" y="0"/>
                      <a:pt x="2077756" y="3097"/>
                      <a:pt x="2083269" y="8610"/>
                    </a:cubicBezTo>
                    <a:cubicBezTo>
                      <a:pt x="2088782" y="14123"/>
                      <a:pt x="2091879" y="21601"/>
                      <a:pt x="2091879" y="29398"/>
                    </a:cubicBezTo>
                    <a:lnTo>
                      <a:pt x="2091879" y="902647"/>
                    </a:lnTo>
                    <a:cubicBezTo>
                      <a:pt x="2091879" y="918883"/>
                      <a:pt x="2078717" y="932045"/>
                      <a:pt x="2062482" y="932045"/>
                    </a:cubicBezTo>
                    <a:lnTo>
                      <a:pt x="29398" y="932045"/>
                    </a:lnTo>
                    <a:cubicBezTo>
                      <a:pt x="13162" y="932045"/>
                      <a:pt x="0" y="918883"/>
                      <a:pt x="0" y="902647"/>
                    </a:cubicBezTo>
                    <a:lnTo>
                      <a:pt x="0" y="29398"/>
                    </a:lnTo>
                    <a:cubicBezTo>
                      <a:pt x="0" y="13162"/>
                      <a:pt x="13162" y="0"/>
                      <a:pt x="293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41863357-B334-DDAD-622B-F016E91832BD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091879" cy="9701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4" name="Group 40">
              <a:extLst>
                <a:ext uri="{FF2B5EF4-FFF2-40B4-BE49-F238E27FC236}">
                  <a16:creationId xmlns:a16="http://schemas.microsoft.com/office/drawing/2014/main" id="{76D2B2EF-5749-0EF6-3551-369288ED969C}"/>
                </a:ext>
              </a:extLst>
            </p:cNvPr>
            <p:cNvGrpSpPr/>
            <p:nvPr/>
          </p:nvGrpSpPr>
          <p:grpSpPr>
            <a:xfrm>
              <a:off x="2731180" y="2640436"/>
              <a:ext cx="2602380" cy="590847"/>
              <a:chOff x="-38488" y="-30108"/>
              <a:chExt cx="649898" cy="222269"/>
            </a:xfrm>
          </p:grpSpPr>
          <p:sp>
            <p:nvSpPr>
              <p:cNvPr id="25" name="Freeform 41">
                <a:extLst>
                  <a:ext uri="{FF2B5EF4-FFF2-40B4-BE49-F238E27FC236}">
                    <a16:creationId xmlns:a16="http://schemas.microsoft.com/office/drawing/2014/main" id="{31E47D93-E9D1-C7B2-3734-8DF7EF3D50B5}"/>
                  </a:ext>
                </a:extLst>
              </p:cNvPr>
              <p:cNvSpPr/>
              <p:nvPr/>
            </p:nvSpPr>
            <p:spPr>
              <a:xfrm>
                <a:off x="-38488" y="-529"/>
                <a:ext cx="646961" cy="191259"/>
              </a:xfrm>
              <a:custGeom>
                <a:avLst/>
                <a:gdLst/>
                <a:ahLst/>
                <a:cxnLst/>
                <a:rect l="l" t="t" r="r" b="b"/>
                <a:pathLst>
                  <a:path w="884543" h="191259">
                    <a:moveTo>
                      <a:pt x="29967" y="0"/>
                    </a:moveTo>
                    <a:lnTo>
                      <a:pt x="854576" y="0"/>
                    </a:lnTo>
                    <a:cubicBezTo>
                      <a:pt x="871126" y="0"/>
                      <a:pt x="884543" y="13417"/>
                      <a:pt x="884543" y="29967"/>
                    </a:cubicBezTo>
                    <a:lnTo>
                      <a:pt x="884543" y="161292"/>
                    </a:lnTo>
                    <a:cubicBezTo>
                      <a:pt x="884543" y="169239"/>
                      <a:pt x="881386" y="176862"/>
                      <a:pt x="875766" y="182482"/>
                    </a:cubicBezTo>
                    <a:cubicBezTo>
                      <a:pt x="870146" y="188102"/>
                      <a:pt x="862523" y="191259"/>
                      <a:pt x="854576" y="191259"/>
                    </a:cubicBezTo>
                    <a:lnTo>
                      <a:pt x="29967" y="191259"/>
                    </a:lnTo>
                    <a:cubicBezTo>
                      <a:pt x="13417" y="191259"/>
                      <a:pt x="0" y="177842"/>
                      <a:pt x="0" y="161292"/>
                    </a:cubicBezTo>
                    <a:lnTo>
                      <a:pt x="0" y="29967"/>
                    </a:lnTo>
                    <a:cubicBezTo>
                      <a:pt x="0" y="13417"/>
                      <a:pt x="13417" y="0"/>
                      <a:pt x="29967" y="0"/>
                    </a:cubicBezTo>
                    <a:close/>
                  </a:path>
                </a:pathLst>
              </a:custGeom>
              <a:solidFill>
                <a:srgbClr val="8CB791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6" name="TextBox 42">
                <a:extLst>
                  <a:ext uri="{FF2B5EF4-FFF2-40B4-BE49-F238E27FC236}">
                    <a16:creationId xmlns:a16="http://schemas.microsoft.com/office/drawing/2014/main" id="{5DB78A0B-71C0-A36D-C7D0-E39BC1DED2D3}"/>
                  </a:ext>
                </a:extLst>
              </p:cNvPr>
              <p:cNvSpPr txBox="1"/>
              <p:nvPr/>
            </p:nvSpPr>
            <p:spPr>
              <a:xfrm>
                <a:off x="-35551" y="-30108"/>
                <a:ext cx="646961" cy="2222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r>
                  <a:rPr lang="ko-KR" altLang="en-US" sz="25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만족도</a:t>
                </a:r>
                <a:endParaRPr lang="en-US" sz="25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</p:grpSp>
      <p:sp>
        <p:nvSpPr>
          <p:cNvPr id="50" name="TextBox 27">
            <a:extLst>
              <a:ext uri="{FF2B5EF4-FFF2-40B4-BE49-F238E27FC236}">
                <a16:creationId xmlns:a16="http://schemas.microsoft.com/office/drawing/2014/main" id="{50E6B9A6-09CE-DD9E-0A35-81FCB96E3CE7}"/>
              </a:ext>
            </a:extLst>
          </p:cNvPr>
          <p:cNvSpPr txBox="1"/>
          <p:nvPr/>
        </p:nvSpPr>
        <p:spPr>
          <a:xfrm>
            <a:off x="1947312" y="3476276"/>
            <a:ext cx="6604271" cy="2556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초반 회의에서 논의한 기획 방향과 의도한 바를 대부분 구현해낼 수 있어 전반적으로 만족스럽다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프로젝트를 진행하며 예상보다 어려운 기술적 난관과 작업 분량이 있었지만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중도에 포기하지 않고 팀원들과 협력하여 끝까지 완성해냈다는 점에서 큰 성취감을 느낀다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3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224CB782-8D59-7CC2-FF78-57CFBF14FDFB}"/>
              </a:ext>
            </a:extLst>
          </p:cNvPr>
          <p:cNvGrpSpPr/>
          <p:nvPr/>
        </p:nvGrpSpPr>
        <p:grpSpPr>
          <a:xfrm>
            <a:off x="9055243" y="2552700"/>
            <a:ext cx="7031706" cy="3299622"/>
            <a:chOff x="2721894" y="2595128"/>
            <a:chExt cx="5540574" cy="3069862"/>
          </a:xfrm>
        </p:grpSpPr>
        <p:grpSp>
          <p:nvGrpSpPr>
            <p:cNvPr id="66" name="Group 21">
              <a:extLst>
                <a:ext uri="{FF2B5EF4-FFF2-40B4-BE49-F238E27FC236}">
                  <a16:creationId xmlns:a16="http://schemas.microsoft.com/office/drawing/2014/main" id="{1A944CAE-803E-2553-E39F-85D4D2AFC264}"/>
                </a:ext>
              </a:extLst>
            </p:cNvPr>
            <p:cNvGrpSpPr/>
            <p:nvPr/>
          </p:nvGrpSpPr>
          <p:grpSpPr>
            <a:xfrm>
              <a:off x="2721894" y="2595128"/>
              <a:ext cx="5540574" cy="3069862"/>
              <a:chOff x="-63569" y="-38100"/>
              <a:chExt cx="2155448" cy="970145"/>
            </a:xfrm>
          </p:grpSpPr>
          <p:sp>
            <p:nvSpPr>
              <p:cNvPr id="70" name="Freeform 22">
                <a:extLst>
                  <a:ext uri="{FF2B5EF4-FFF2-40B4-BE49-F238E27FC236}">
                    <a16:creationId xmlns:a16="http://schemas.microsoft.com/office/drawing/2014/main" id="{20D8590D-EC16-FB93-4486-0069C2816CC6}"/>
                  </a:ext>
                </a:extLst>
              </p:cNvPr>
              <p:cNvSpPr/>
              <p:nvPr/>
            </p:nvSpPr>
            <p:spPr>
              <a:xfrm>
                <a:off x="-63569" y="0"/>
                <a:ext cx="2091879" cy="932045"/>
              </a:xfrm>
              <a:custGeom>
                <a:avLst/>
                <a:gdLst/>
                <a:ahLst/>
                <a:cxnLst/>
                <a:rect l="l" t="t" r="r" b="b"/>
                <a:pathLst>
                  <a:path w="2091879" h="932045">
                    <a:moveTo>
                      <a:pt x="29398" y="0"/>
                    </a:moveTo>
                    <a:lnTo>
                      <a:pt x="2062482" y="0"/>
                    </a:lnTo>
                    <a:cubicBezTo>
                      <a:pt x="2070278" y="0"/>
                      <a:pt x="2077756" y="3097"/>
                      <a:pt x="2083269" y="8610"/>
                    </a:cubicBezTo>
                    <a:cubicBezTo>
                      <a:pt x="2088782" y="14123"/>
                      <a:pt x="2091879" y="21601"/>
                      <a:pt x="2091879" y="29398"/>
                    </a:cubicBezTo>
                    <a:lnTo>
                      <a:pt x="2091879" y="902647"/>
                    </a:lnTo>
                    <a:cubicBezTo>
                      <a:pt x="2091879" y="918883"/>
                      <a:pt x="2078717" y="932045"/>
                      <a:pt x="2062482" y="932045"/>
                    </a:cubicBezTo>
                    <a:lnTo>
                      <a:pt x="29398" y="932045"/>
                    </a:lnTo>
                    <a:cubicBezTo>
                      <a:pt x="13162" y="932045"/>
                      <a:pt x="0" y="918883"/>
                      <a:pt x="0" y="902647"/>
                    </a:cubicBezTo>
                    <a:lnTo>
                      <a:pt x="0" y="29398"/>
                    </a:lnTo>
                    <a:cubicBezTo>
                      <a:pt x="0" y="13162"/>
                      <a:pt x="13162" y="0"/>
                      <a:pt x="293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1" name="TextBox 23">
                <a:extLst>
                  <a:ext uri="{FF2B5EF4-FFF2-40B4-BE49-F238E27FC236}">
                    <a16:creationId xmlns:a16="http://schemas.microsoft.com/office/drawing/2014/main" id="{05CA1E2D-8C49-9917-6F72-CD7FA3388E63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091879" cy="9701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7" name="Group 40">
              <a:extLst>
                <a:ext uri="{FF2B5EF4-FFF2-40B4-BE49-F238E27FC236}">
                  <a16:creationId xmlns:a16="http://schemas.microsoft.com/office/drawing/2014/main" id="{C575EAB3-3056-4469-29E6-BE0DBDEFC58C}"/>
                </a:ext>
              </a:extLst>
            </p:cNvPr>
            <p:cNvGrpSpPr/>
            <p:nvPr/>
          </p:nvGrpSpPr>
          <p:grpSpPr>
            <a:xfrm>
              <a:off x="2742941" y="2640436"/>
              <a:ext cx="2590619" cy="590847"/>
              <a:chOff x="-35551" y="-30108"/>
              <a:chExt cx="646961" cy="222269"/>
            </a:xfrm>
          </p:grpSpPr>
          <p:sp>
            <p:nvSpPr>
              <p:cNvPr id="68" name="Freeform 41">
                <a:extLst>
                  <a:ext uri="{FF2B5EF4-FFF2-40B4-BE49-F238E27FC236}">
                    <a16:creationId xmlns:a16="http://schemas.microsoft.com/office/drawing/2014/main" id="{C1490F10-18CE-2DDF-5C80-EC09B8FB100A}"/>
                  </a:ext>
                </a:extLst>
              </p:cNvPr>
              <p:cNvSpPr/>
              <p:nvPr/>
            </p:nvSpPr>
            <p:spPr>
              <a:xfrm>
                <a:off x="-35551" y="0"/>
                <a:ext cx="646961" cy="191259"/>
              </a:xfrm>
              <a:custGeom>
                <a:avLst/>
                <a:gdLst/>
                <a:ahLst/>
                <a:cxnLst/>
                <a:rect l="l" t="t" r="r" b="b"/>
                <a:pathLst>
                  <a:path w="884543" h="191259">
                    <a:moveTo>
                      <a:pt x="29967" y="0"/>
                    </a:moveTo>
                    <a:lnTo>
                      <a:pt x="854576" y="0"/>
                    </a:lnTo>
                    <a:cubicBezTo>
                      <a:pt x="871126" y="0"/>
                      <a:pt x="884543" y="13417"/>
                      <a:pt x="884543" y="29967"/>
                    </a:cubicBezTo>
                    <a:lnTo>
                      <a:pt x="884543" y="161292"/>
                    </a:lnTo>
                    <a:cubicBezTo>
                      <a:pt x="884543" y="169239"/>
                      <a:pt x="881386" y="176862"/>
                      <a:pt x="875766" y="182482"/>
                    </a:cubicBezTo>
                    <a:cubicBezTo>
                      <a:pt x="870146" y="188102"/>
                      <a:pt x="862523" y="191259"/>
                      <a:pt x="854576" y="191259"/>
                    </a:cubicBezTo>
                    <a:lnTo>
                      <a:pt x="29967" y="191259"/>
                    </a:lnTo>
                    <a:cubicBezTo>
                      <a:pt x="13417" y="191259"/>
                      <a:pt x="0" y="177842"/>
                      <a:pt x="0" y="161292"/>
                    </a:cubicBezTo>
                    <a:lnTo>
                      <a:pt x="0" y="29967"/>
                    </a:lnTo>
                    <a:cubicBezTo>
                      <a:pt x="0" y="13417"/>
                      <a:pt x="13417" y="0"/>
                      <a:pt x="29967" y="0"/>
                    </a:cubicBezTo>
                    <a:close/>
                  </a:path>
                </a:pathLst>
              </a:custGeom>
              <a:solidFill>
                <a:srgbClr val="8CB791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9" name="TextBox 42">
                <a:extLst>
                  <a:ext uri="{FF2B5EF4-FFF2-40B4-BE49-F238E27FC236}">
                    <a16:creationId xmlns:a16="http://schemas.microsoft.com/office/drawing/2014/main" id="{5F82AF06-357D-8854-0B19-CA3C61965817}"/>
                  </a:ext>
                </a:extLst>
              </p:cNvPr>
              <p:cNvSpPr txBox="1"/>
              <p:nvPr/>
            </p:nvSpPr>
            <p:spPr>
              <a:xfrm>
                <a:off x="-35551" y="-30108"/>
                <a:ext cx="646961" cy="2222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r>
                  <a:rPr lang="ko-KR" altLang="en-US" sz="25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아쉬운 점</a:t>
                </a:r>
                <a:endParaRPr lang="en-US" sz="25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</p:grpSp>
      <p:sp>
        <p:nvSpPr>
          <p:cNvPr id="72" name="TextBox 27">
            <a:extLst>
              <a:ext uri="{FF2B5EF4-FFF2-40B4-BE49-F238E27FC236}">
                <a16:creationId xmlns:a16="http://schemas.microsoft.com/office/drawing/2014/main" id="{C3FB0754-6CF1-CE8F-8FB5-74A6E4335AC6}"/>
              </a:ext>
            </a:extLst>
          </p:cNvPr>
          <p:cNvSpPr txBox="1"/>
          <p:nvPr/>
        </p:nvSpPr>
        <p:spPr>
          <a:xfrm>
            <a:off x="9233031" y="3639463"/>
            <a:ext cx="6604271" cy="787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팀원 모두가 팀 프로젝트를 처음 경험하다 보니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각자 개발한 파트를 하나로 통합하는 과정에서 어려움을 겪었다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  <a:endParaRPr lang="en-US" sz="23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B7953729-D1AE-CAD2-A82C-A2E421E67FAA}"/>
              </a:ext>
            </a:extLst>
          </p:cNvPr>
          <p:cNvGrpSpPr/>
          <p:nvPr/>
        </p:nvGrpSpPr>
        <p:grpSpPr>
          <a:xfrm>
            <a:off x="1883694" y="5925194"/>
            <a:ext cx="7031706" cy="3299622"/>
            <a:chOff x="2721894" y="2595128"/>
            <a:chExt cx="5540574" cy="3069862"/>
          </a:xfrm>
        </p:grpSpPr>
        <p:grpSp>
          <p:nvGrpSpPr>
            <p:cNvPr id="74" name="Group 21">
              <a:extLst>
                <a:ext uri="{FF2B5EF4-FFF2-40B4-BE49-F238E27FC236}">
                  <a16:creationId xmlns:a16="http://schemas.microsoft.com/office/drawing/2014/main" id="{2BD5DEBE-5ECE-B8D7-6491-FC4641246A2E}"/>
                </a:ext>
              </a:extLst>
            </p:cNvPr>
            <p:cNvGrpSpPr/>
            <p:nvPr/>
          </p:nvGrpSpPr>
          <p:grpSpPr>
            <a:xfrm>
              <a:off x="2721894" y="2595128"/>
              <a:ext cx="5540574" cy="3069862"/>
              <a:chOff x="-63569" y="-38100"/>
              <a:chExt cx="2155448" cy="970145"/>
            </a:xfrm>
          </p:grpSpPr>
          <p:sp>
            <p:nvSpPr>
              <p:cNvPr id="78" name="Freeform 22">
                <a:extLst>
                  <a:ext uri="{FF2B5EF4-FFF2-40B4-BE49-F238E27FC236}">
                    <a16:creationId xmlns:a16="http://schemas.microsoft.com/office/drawing/2014/main" id="{7240BDB1-9C4B-71AF-34FA-B276D8725546}"/>
                  </a:ext>
                </a:extLst>
              </p:cNvPr>
              <p:cNvSpPr/>
              <p:nvPr/>
            </p:nvSpPr>
            <p:spPr>
              <a:xfrm>
                <a:off x="-63569" y="0"/>
                <a:ext cx="2091879" cy="932045"/>
              </a:xfrm>
              <a:custGeom>
                <a:avLst/>
                <a:gdLst/>
                <a:ahLst/>
                <a:cxnLst/>
                <a:rect l="l" t="t" r="r" b="b"/>
                <a:pathLst>
                  <a:path w="2091879" h="932045">
                    <a:moveTo>
                      <a:pt x="29398" y="0"/>
                    </a:moveTo>
                    <a:lnTo>
                      <a:pt x="2062482" y="0"/>
                    </a:lnTo>
                    <a:cubicBezTo>
                      <a:pt x="2070278" y="0"/>
                      <a:pt x="2077756" y="3097"/>
                      <a:pt x="2083269" y="8610"/>
                    </a:cubicBezTo>
                    <a:cubicBezTo>
                      <a:pt x="2088782" y="14123"/>
                      <a:pt x="2091879" y="21601"/>
                      <a:pt x="2091879" y="29398"/>
                    </a:cubicBezTo>
                    <a:lnTo>
                      <a:pt x="2091879" y="902647"/>
                    </a:lnTo>
                    <a:cubicBezTo>
                      <a:pt x="2091879" y="918883"/>
                      <a:pt x="2078717" y="932045"/>
                      <a:pt x="2062482" y="932045"/>
                    </a:cubicBezTo>
                    <a:lnTo>
                      <a:pt x="29398" y="932045"/>
                    </a:lnTo>
                    <a:cubicBezTo>
                      <a:pt x="13162" y="932045"/>
                      <a:pt x="0" y="918883"/>
                      <a:pt x="0" y="902647"/>
                    </a:cubicBezTo>
                    <a:lnTo>
                      <a:pt x="0" y="29398"/>
                    </a:lnTo>
                    <a:cubicBezTo>
                      <a:pt x="0" y="13162"/>
                      <a:pt x="13162" y="0"/>
                      <a:pt x="293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79" name="TextBox 23">
                <a:extLst>
                  <a:ext uri="{FF2B5EF4-FFF2-40B4-BE49-F238E27FC236}">
                    <a16:creationId xmlns:a16="http://schemas.microsoft.com/office/drawing/2014/main" id="{CA043D13-2F16-DE7B-C06E-8A7B004E5F52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091879" cy="9701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75" name="Group 40">
              <a:extLst>
                <a:ext uri="{FF2B5EF4-FFF2-40B4-BE49-F238E27FC236}">
                  <a16:creationId xmlns:a16="http://schemas.microsoft.com/office/drawing/2014/main" id="{F2870C5C-A548-8925-3D2C-296C71E6C8BE}"/>
                </a:ext>
              </a:extLst>
            </p:cNvPr>
            <p:cNvGrpSpPr/>
            <p:nvPr/>
          </p:nvGrpSpPr>
          <p:grpSpPr>
            <a:xfrm>
              <a:off x="2731180" y="2640436"/>
              <a:ext cx="2602380" cy="590847"/>
              <a:chOff x="-38488" y="-30108"/>
              <a:chExt cx="649898" cy="222269"/>
            </a:xfrm>
          </p:grpSpPr>
          <p:sp>
            <p:nvSpPr>
              <p:cNvPr id="76" name="Freeform 41">
                <a:extLst>
                  <a:ext uri="{FF2B5EF4-FFF2-40B4-BE49-F238E27FC236}">
                    <a16:creationId xmlns:a16="http://schemas.microsoft.com/office/drawing/2014/main" id="{1BE6676B-0D96-5D17-4260-9D9365E93559}"/>
                  </a:ext>
                </a:extLst>
              </p:cNvPr>
              <p:cNvSpPr/>
              <p:nvPr/>
            </p:nvSpPr>
            <p:spPr>
              <a:xfrm>
                <a:off x="-38488" y="-706"/>
                <a:ext cx="646961" cy="191259"/>
              </a:xfrm>
              <a:custGeom>
                <a:avLst/>
                <a:gdLst/>
                <a:ahLst/>
                <a:cxnLst/>
                <a:rect l="l" t="t" r="r" b="b"/>
                <a:pathLst>
                  <a:path w="884543" h="191259">
                    <a:moveTo>
                      <a:pt x="29967" y="0"/>
                    </a:moveTo>
                    <a:lnTo>
                      <a:pt x="854576" y="0"/>
                    </a:lnTo>
                    <a:cubicBezTo>
                      <a:pt x="871126" y="0"/>
                      <a:pt x="884543" y="13417"/>
                      <a:pt x="884543" y="29967"/>
                    </a:cubicBezTo>
                    <a:lnTo>
                      <a:pt x="884543" y="161292"/>
                    </a:lnTo>
                    <a:cubicBezTo>
                      <a:pt x="884543" y="169239"/>
                      <a:pt x="881386" y="176862"/>
                      <a:pt x="875766" y="182482"/>
                    </a:cubicBezTo>
                    <a:cubicBezTo>
                      <a:pt x="870146" y="188102"/>
                      <a:pt x="862523" y="191259"/>
                      <a:pt x="854576" y="191259"/>
                    </a:cubicBezTo>
                    <a:lnTo>
                      <a:pt x="29967" y="191259"/>
                    </a:lnTo>
                    <a:cubicBezTo>
                      <a:pt x="13417" y="191259"/>
                      <a:pt x="0" y="177842"/>
                      <a:pt x="0" y="161292"/>
                    </a:cubicBezTo>
                    <a:lnTo>
                      <a:pt x="0" y="29967"/>
                    </a:lnTo>
                    <a:cubicBezTo>
                      <a:pt x="0" y="13417"/>
                      <a:pt x="13417" y="0"/>
                      <a:pt x="29967" y="0"/>
                    </a:cubicBezTo>
                    <a:close/>
                  </a:path>
                </a:pathLst>
              </a:custGeom>
              <a:solidFill>
                <a:srgbClr val="8CB791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7" name="TextBox 42">
                <a:extLst>
                  <a:ext uri="{FF2B5EF4-FFF2-40B4-BE49-F238E27FC236}">
                    <a16:creationId xmlns:a16="http://schemas.microsoft.com/office/drawing/2014/main" id="{CD000C19-47AE-CBB2-B08B-3FF95A893DD4}"/>
                  </a:ext>
                </a:extLst>
              </p:cNvPr>
              <p:cNvSpPr txBox="1"/>
              <p:nvPr/>
            </p:nvSpPr>
            <p:spPr>
              <a:xfrm>
                <a:off x="-35551" y="-30108"/>
                <a:ext cx="646961" cy="2222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r>
                  <a:rPr lang="ko-KR" altLang="en-US" sz="25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보완할 점</a:t>
                </a:r>
                <a:endParaRPr lang="en-US" sz="25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D1886A51-7D08-C7F4-A572-2E37E36C5A0D}"/>
              </a:ext>
            </a:extLst>
          </p:cNvPr>
          <p:cNvGrpSpPr/>
          <p:nvPr/>
        </p:nvGrpSpPr>
        <p:grpSpPr>
          <a:xfrm>
            <a:off x="9108298" y="5935220"/>
            <a:ext cx="7031706" cy="3299622"/>
            <a:chOff x="2721894" y="2595128"/>
            <a:chExt cx="5540574" cy="3069862"/>
          </a:xfrm>
        </p:grpSpPr>
        <p:grpSp>
          <p:nvGrpSpPr>
            <p:cNvPr id="81" name="Group 21">
              <a:extLst>
                <a:ext uri="{FF2B5EF4-FFF2-40B4-BE49-F238E27FC236}">
                  <a16:creationId xmlns:a16="http://schemas.microsoft.com/office/drawing/2014/main" id="{91DD87EB-149F-5A00-95B6-4F2236ECCCB1}"/>
                </a:ext>
              </a:extLst>
            </p:cNvPr>
            <p:cNvGrpSpPr/>
            <p:nvPr/>
          </p:nvGrpSpPr>
          <p:grpSpPr>
            <a:xfrm>
              <a:off x="2721894" y="2595128"/>
              <a:ext cx="5540574" cy="3069862"/>
              <a:chOff x="-63569" y="-38100"/>
              <a:chExt cx="2155448" cy="970145"/>
            </a:xfrm>
          </p:grpSpPr>
          <p:sp>
            <p:nvSpPr>
              <p:cNvPr id="85" name="Freeform 22">
                <a:extLst>
                  <a:ext uri="{FF2B5EF4-FFF2-40B4-BE49-F238E27FC236}">
                    <a16:creationId xmlns:a16="http://schemas.microsoft.com/office/drawing/2014/main" id="{B039AD13-8EBF-F572-E843-99AEF4FCF0EE}"/>
                  </a:ext>
                </a:extLst>
              </p:cNvPr>
              <p:cNvSpPr/>
              <p:nvPr/>
            </p:nvSpPr>
            <p:spPr>
              <a:xfrm>
                <a:off x="-63569" y="0"/>
                <a:ext cx="2091879" cy="932045"/>
              </a:xfrm>
              <a:custGeom>
                <a:avLst/>
                <a:gdLst/>
                <a:ahLst/>
                <a:cxnLst/>
                <a:rect l="l" t="t" r="r" b="b"/>
                <a:pathLst>
                  <a:path w="2091879" h="932045">
                    <a:moveTo>
                      <a:pt x="29398" y="0"/>
                    </a:moveTo>
                    <a:lnTo>
                      <a:pt x="2062482" y="0"/>
                    </a:lnTo>
                    <a:cubicBezTo>
                      <a:pt x="2070278" y="0"/>
                      <a:pt x="2077756" y="3097"/>
                      <a:pt x="2083269" y="8610"/>
                    </a:cubicBezTo>
                    <a:cubicBezTo>
                      <a:pt x="2088782" y="14123"/>
                      <a:pt x="2091879" y="21601"/>
                      <a:pt x="2091879" y="29398"/>
                    </a:cubicBezTo>
                    <a:lnTo>
                      <a:pt x="2091879" y="902647"/>
                    </a:lnTo>
                    <a:cubicBezTo>
                      <a:pt x="2091879" y="918883"/>
                      <a:pt x="2078717" y="932045"/>
                      <a:pt x="2062482" y="932045"/>
                    </a:cubicBezTo>
                    <a:lnTo>
                      <a:pt x="29398" y="932045"/>
                    </a:lnTo>
                    <a:cubicBezTo>
                      <a:pt x="13162" y="932045"/>
                      <a:pt x="0" y="918883"/>
                      <a:pt x="0" y="902647"/>
                    </a:cubicBezTo>
                    <a:lnTo>
                      <a:pt x="0" y="29398"/>
                    </a:lnTo>
                    <a:cubicBezTo>
                      <a:pt x="0" y="13162"/>
                      <a:pt x="13162" y="0"/>
                      <a:pt x="293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86" name="TextBox 23">
                <a:extLst>
                  <a:ext uri="{FF2B5EF4-FFF2-40B4-BE49-F238E27FC236}">
                    <a16:creationId xmlns:a16="http://schemas.microsoft.com/office/drawing/2014/main" id="{D9750EC8-A28B-B252-A48F-168680A61B27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2091879" cy="9701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2" name="Group 40">
              <a:extLst>
                <a:ext uri="{FF2B5EF4-FFF2-40B4-BE49-F238E27FC236}">
                  <a16:creationId xmlns:a16="http://schemas.microsoft.com/office/drawing/2014/main" id="{3D6F8DDD-79A9-416D-AF96-32E67E44834E}"/>
                </a:ext>
              </a:extLst>
            </p:cNvPr>
            <p:cNvGrpSpPr/>
            <p:nvPr/>
          </p:nvGrpSpPr>
          <p:grpSpPr>
            <a:xfrm>
              <a:off x="2731180" y="2640436"/>
              <a:ext cx="2602380" cy="590847"/>
              <a:chOff x="-38488" y="-30108"/>
              <a:chExt cx="649898" cy="222269"/>
            </a:xfrm>
          </p:grpSpPr>
          <p:sp>
            <p:nvSpPr>
              <p:cNvPr id="83" name="Freeform 41">
                <a:extLst>
                  <a:ext uri="{FF2B5EF4-FFF2-40B4-BE49-F238E27FC236}">
                    <a16:creationId xmlns:a16="http://schemas.microsoft.com/office/drawing/2014/main" id="{CF6E563E-9802-7347-0BA5-87EF5496593D}"/>
                  </a:ext>
                </a:extLst>
              </p:cNvPr>
              <p:cNvSpPr/>
              <p:nvPr/>
            </p:nvSpPr>
            <p:spPr>
              <a:xfrm>
                <a:off x="-38488" y="-4215"/>
                <a:ext cx="646961" cy="191259"/>
              </a:xfrm>
              <a:custGeom>
                <a:avLst/>
                <a:gdLst/>
                <a:ahLst/>
                <a:cxnLst/>
                <a:rect l="l" t="t" r="r" b="b"/>
                <a:pathLst>
                  <a:path w="884543" h="191259">
                    <a:moveTo>
                      <a:pt x="29967" y="0"/>
                    </a:moveTo>
                    <a:lnTo>
                      <a:pt x="854576" y="0"/>
                    </a:lnTo>
                    <a:cubicBezTo>
                      <a:pt x="871126" y="0"/>
                      <a:pt x="884543" y="13417"/>
                      <a:pt x="884543" y="29967"/>
                    </a:cubicBezTo>
                    <a:lnTo>
                      <a:pt x="884543" y="161292"/>
                    </a:lnTo>
                    <a:cubicBezTo>
                      <a:pt x="884543" y="169239"/>
                      <a:pt x="881386" y="176862"/>
                      <a:pt x="875766" y="182482"/>
                    </a:cubicBezTo>
                    <a:cubicBezTo>
                      <a:pt x="870146" y="188102"/>
                      <a:pt x="862523" y="191259"/>
                      <a:pt x="854576" y="191259"/>
                    </a:cubicBezTo>
                    <a:lnTo>
                      <a:pt x="29967" y="191259"/>
                    </a:lnTo>
                    <a:cubicBezTo>
                      <a:pt x="13417" y="191259"/>
                      <a:pt x="0" y="177842"/>
                      <a:pt x="0" y="161292"/>
                    </a:cubicBezTo>
                    <a:lnTo>
                      <a:pt x="0" y="29967"/>
                    </a:lnTo>
                    <a:cubicBezTo>
                      <a:pt x="0" y="13417"/>
                      <a:pt x="13417" y="0"/>
                      <a:pt x="29967" y="0"/>
                    </a:cubicBezTo>
                    <a:close/>
                  </a:path>
                </a:pathLst>
              </a:custGeom>
              <a:solidFill>
                <a:srgbClr val="8CB791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4" name="TextBox 42">
                <a:extLst>
                  <a:ext uri="{FF2B5EF4-FFF2-40B4-BE49-F238E27FC236}">
                    <a16:creationId xmlns:a16="http://schemas.microsoft.com/office/drawing/2014/main" id="{650B37A3-3E33-A5F9-3A30-61E4EAE7D261}"/>
                  </a:ext>
                </a:extLst>
              </p:cNvPr>
              <p:cNvSpPr txBox="1"/>
              <p:nvPr/>
            </p:nvSpPr>
            <p:spPr>
              <a:xfrm>
                <a:off x="-35551" y="-30108"/>
                <a:ext cx="646961" cy="2222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r>
                  <a:rPr lang="ko-KR" altLang="en-US" sz="25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느낀 점</a:t>
                </a:r>
                <a:endParaRPr lang="en-US" sz="25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</p:grpSp>
      <p:sp>
        <p:nvSpPr>
          <p:cNvPr id="90" name="TextBox 27">
            <a:extLst>
              <a:ext uri="{FF2B5EF4-FFF2-40B4-BE49-F238E27FC236}">
                <a16:creationId xmlns:a16="http://schemas.microsoft.com/office/drawing/2014/main" id="{ABFADC93-9348-F143-AD39-E43E4BA78DBB}"/>
              </a:ext>
            </a:extLst>
          </p:cNvPr>
          <p:cNvSpPr txBox="1"/>
          <p:nvPr/>
        </p:nvSpPr>
        <p:spPr>
          <a:xfrm>
            <a:off x="2085254" y="7040805"/>
            <a:ext cx="6604271" cy="1621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회원등급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혜택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탈퇴 기능은 시간 부족으로 구현하지 못해 아쉬움이 남았다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디자인 역량 부족으로 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UI </a:t>
            </a: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완성도가 아쉬웠고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추후 스킬을 보완해 퀄리티를 높이고 싶다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  <a:endParaRPr lang="en-US" sz="23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sp>
        <p:nvSpPr>
          <p:cNvPr id="92" name="TextBox 27">
            <a:extLst>
              <a:ext uri="{FF2B5EF4-FFF2-40B4-BE49-F238E27FC236}">
                <a16:creationId xmlns:a16="http://schemas.microsoft.com/office/drawing/2014/main" id="{08187CBB-AD23-8D43-053C-BD4E80F3C492}"/>
              </a:ext>
            </a:extLst>
          </p:cNvPr>
          <p:cNvSpPr txBox="1"/>
          <p:nvPr/>
        </p:nvSpPr>
        <p:spPr>
          <a:xfrm>
            <a:off x="9233030" y="6946308"/>
            <a:ext cx="6604271" cy="16210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협업과 소통의 중요성을 느꼈고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실무적인 기술과 문제 해결 능력이 한층 성장했다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팀원들과 의견을 조율하고 서로의 작업을 조율하는 과정에서 많은 것을 배웠고 직접 구현해보며 자신감을 얻게 되었다</a:t>
            </a:r>
            <a:r>
              <a:rPr lang="en-US" altLang="ko-KR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8102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7378252" y="5798541"/>
            <a:ext cx="3531496" cy="1508912"/>
          </a:xfrm>
          <a:custGeom>
            <a:avLst/>
            <a:gdLst/>
            <a:ahLst/>
            <a:cxnLst/>
            <a:rect l="l" t="t" r="r" b="b"/>
            <a:pathLst>
              <a:path w="3531496" h="1508912">
                <a:moveTo>
                  <a:pt x="0" y="0"/>
                </a:moveTo>
                <a:lnTo>
                  <a:pt x="3531496" y="0"/>
                </a:lnTo>
                <a:lnTo>
                  <a:pt x="3531496" y="1508912"/>
                </a:lnTo>
                <a:lnTo>
                  <a:pt x="0" y="15089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673298" y="3808171"/>
            <a:ext cx="6941403" cy="1552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41"/>
              </a:lnSpc>
            </a:pPr>
            <a:r>
              <a:rPr lang="en-US" sz="9100">
                <a:solidFill>
                  <a:srgbClr val="8CB791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감사합니다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/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/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/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/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239801" y="1410881"/>
            <a:ext cx="9360781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사전</a:t>
            </a:r>
            <a:r>
              <a:rPr 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 </a:t>
            </a:r>
            <a:r>
              <a:rPr lang="en-US" sz="6999" dirty="0" err="1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조사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C00197F-DE6C-2DF9-6EB1-675A18A37A72}"/>
              </a:ext>
            </a:extLst>
          </p:cNvPr>
          <p:cNvGrpSpPr/>
          <p:nvPr/>
        </p:nvGrpSpPr>
        <p:grpSpPr>
          <a:xfrm>
            <a:off x="3910794" y="3216876"/>
            <a:ext cx="10562554" cy="5134969"/>
            <a:chOff x="3482553" y="3512732"/>
            <a:chExt cx="10562554" cy="5134969"/>
          </a:xfrm>
        </p:grpSpPr>
        <p:grpSp>
          <p:nvGrpSpPr>
            <p:cNvPr id="21" name="Group 21"/>
            <p:cNvGrpSpPr/>
            <p:nvPr/>
          </p:nvGrpSpPr>
          <p:grpSpPr>
            <a:xfrm>
              <a:off x="3482553" y="3512732"/>
              <a:ext cx="10562554" cy="5134969"/>
              <a:chOff x="0" y="-38100"/>
              <a:chExt cx="2091879" cy="97014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2091879" cy="932045"/>
              </a:xfrm>
              <a:custGeom>
                <a:avLst/>
                <a:gdLst/>
                <a:ahLst/>
                <a:cxnLst/>
                <a:rect l="l" t="t" r="r" b="b"/>
                <a:pathLst>
                  <a:path w="2091879" h="932045">
                    <a:moveTo>
                      <a:pt x="29398" y="0"/>
                    </a:moveTo>
                    <a:lnTo>
                      <a:pt x="2062482" y="0"/>
                    </a:lnTo>
                    <a:cubicBezTo>
                      <a:pt x="2070278" y="0"/>
                      <a:pt x="2077756" y="3097"/>
                      <a:pt x="2083269" y="8610"/>
                    </a:cubicBezTo>
                    <a:cubicBezTo>
                      <a:pt x="2088782" y="14123"/>
                      <a:pt x="2091879" y="21601"/>
                      <a:pt x="2091879" y="29398"/>
                    </a:cubicBezTo>
                    <a:lnTo>
                      <a:pt x="2091879" y="902647"/>
                    </a:lnTo>
                    <a:cubicBezTo>
                      <a:pt x="2091879" y="918883"/>
                      <a:pt x="2078717" y="932045"/>
                      <a:pt x="2062482" y="932045"/>
                    </a:cubicBezTo>
                    <a:lnTo>
                      <a:pt x="29398" y="932045"/>
                    </a:lnTo>
                    <a:cubicBezTo>
                      <a:pt x="13162" y="932045"/>
                      <a:pt x="0" y="918883"/>
                      <a:pt x="0" y="902647"/>
                    </a:cubicBezTo>
                    <a:lnTo>
                      <a:pt x="0" y="29398"/>
                    </a:lnTo>
                    <a:cubicBezTo>
                      <a:pt x="0" y="13162"/>
                      <a:pt x="13162" y="0"/>
                      <a:pt x="2939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2091879" cy="9701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3995264" y="4960699"/>
              <a:ext cx="9503766" cy="28527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2900" indent="-342900">
                <a:lnSpc>
                  <a:spcPts val="28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  <a:cs typeface="TDTD순고딕"/>
                  <a:sym typeface="TDTD순고딕"/>
                </a:rPr>
                <a:t>최근 </a:t>
              </a:r>
              <a:r>
                <a:rPr lang="ko-KR" altLang="en-US" sz="2000" dirty="0" err="1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  <a:cs typeface="TDTD순고딕"/>
                  <a:sym typeface="TDTD순고딕"/>
                </a:rPr>
                <a:t>간편식</a:t>
              </a:r>
              <a:r>
                <a:rPr lang="ko-KR" altLang="en-US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  <a:cs typeface="TDTD순고딕"/>
                  <a:sym typeface="TDTD순고딕"/>
                </a:rPr>
                <a:t> 수요가 급증하며 </a:t>
              </a:r>
              <a:r>
                <a:rPr lang="ko-KR" altLang="en-US" sz="2000" dirty="0" err="1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  <a:cs typeface="TDTD순고딕"/>
                  <a:sym typeface="TDTD순고딕"/>
                </a:rPr>
                <a:t>밀키트시장은</a:t>
              </a:r>
              <a:r>
                <a:rPr lang="ko-KR" altLang="en-US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  <a:cs typeface="TDTD순고딕"/>
                  <a:sym typeface="TDTD순고딕"/>
                </a:rPr>
                <a:t> 지속적인 성장을 보임</a:t>
              </a:r>
              <a:endParaRPr lang="en-US" altLang="ko-KR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endParaRPr>
            </a:p>
            <a:p>
              <a:pPr marL="342900" indent="-342900">
                <a:lnSpc>
                  <a:spcPts val="28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endParaRPr>
            </a:p>
            <a:p>
              <a:pPr marL="342900" indent="-342900">
                <a:lnSpc>
                  <a:spcPts val="28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대부분의 밀키트는 오프라인 매장</a:t>
              </a:r>
              <a:r>
                <a:rPr lang="en-US" altLang="ko-KR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 </a:t>
              </a:r>
              <a:r>
                <a:rPr lang="ko-KR" altLang="en-US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또는 </a:t>
              </a:r>
              <a:r>
                <a:rPr lang="ko-KR" altLang="en-US" sz="2000" dirty="0" err="1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종합몰</a:t>
              </a:r>
              <a:r>
                <a:rPr lang="en-US" altLang="ko-KR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(</a:t>
              </a:r>
              <a:r>
                <a:rPr lang="ko-KR" altLang="en-US" sz="2000" dirty="0" err="1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마켓컬리</a:t>
              </a:r>
              <a:r>
                <a:rPr lang="en-US" altLang="ko-KR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,</a:t>
              </a:r>
              <a:r>
                <a:rPr lang="ko-KR" altLang="en-US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오아시스</a:t>
              </a:r>
              <a:r>
                <a:rPr lang="en-US" altLang="ko-KR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)</a:t>
              </a:r>
              <a:r>
                <a:rPr lang="ko-KR" altLang="en-US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에 입점 형태로 존재하며</a:t>
              </a:r>
              <a:r>
                <a:rPr lang="en-US" altLang="ko-KR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, </a:t>
              </a:r>
              <a:r>
                <a:rPr lang="ko-KR" altLang="en-US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전문적으로 </a:t>
              </a:r>
              <a:r>
                <a:rPr lang="ko-KR" altLang="en-US" sz="2000" dirty="0" err="1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밀키트만을</a:t>
              </a:r>
              <a:r>
                <a:rPr lang="ko-KR" altLang="en-US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 다루는 독립 온라인 쇼핑몰은 </a:t>
              </a:r>
              <a:r>
                <a:rPr lang="ko-KR" altLang="en-US" sz="2000" dirty="0" err="1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</a:rPr>
                <a:t>드뭄</a:t>
              </a:r>
              <a:endParaRPr lang="en-US" altLang="ko-KR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endParaRPr>
            </a:p>
            <a:p>
              <a:pPr marL="342900" indent="-342900">
                <a:lnSpc>
                  <a:spcPts val="2800"/>
                </a:lnSpc>
                <a:buFont typeface="Arial" panose="020B0604020202020204" pitchFamily="34" charset="0"/>
                <a:buChar char="•"/>
              </a:pPr>
              <a:endParaRPr lang="en-US" altLang="ko-KR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endParaRPr>
            </a:p>
            <a:p>
              <a:pPr marL="342900" indent="-342900">
                <a:lnSpc>
                  <a:spcPts val="28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  <a:cs typeface="TDTD순고딕"/>
                  <a:sym typeface="TDTD순고딕"/>
                </a:rPr>
                <a:t>사용자들이 보다 더 편하고 다양한 밀키트 상품을 비교</a:t>
              </a:r>
              <a:r>
                <a:rPr lang="en-US" altLang="ko-KR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  <a:cs typeface="TDTD순고딕"/>
                  <a:sym typeface="TDTD순고딕"/>
                </a:rPr>
                <a:t>,</a:t>
              </a:r>
              <a:r>
                <a:rPr lang="ko-KR" altLang="en-US" sz="2000" dirty="0">
                  <a:solidFill>
                    <a:srgbClr val="5C685D"/>
                  </a:solidFill>
                  <a:latin typeface="TDTD순고딕" panose="020B0600000101010101" charset="-127"/>
                  <a:ea typeface="TDTD순고딕" panose="020B0600000101010101" charset="-127"/>
                  <a:cs typeface="TDTD순고딕"/>
                  <a:sym typeface="TDTD순고딕"/>
                </a:rPr>
                <a:t>검색하고 자신의 취향에 맞는 제품을 편리하게 선택할 수 있는 전용플랫폼에 대한 필요성을 느낌</a:t>
              </a:r>
              <a:endParaRPr lang="en-US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endParaRPr>
            </a:p>
            <a:p>
              <a:pPr marL="342900" indent="-342900">
                <a:lnSpc>
                  <a:spcPts val="2800"/>
                </a:lnSpc>
                <a:buFont typeface="Arial" panose="020B0604020202020204" pitchFamily="34" charset="0"/>
                <a:buChar char="•"/>
              </a:pPr>
              <a:endParaRPr lang="en-US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  <a:cs typeface="TDTD순고딕"/>
                <a:sym typeface="TDTD순고딕"/>
              </a:endParaRP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3482553" y="3596654"/>
              <a:ext cx="3358498" cy="986617"/>
              <a:chOff x="0" y="-31010"/>
              <a:chExt cx="884543" cy="25985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84543" cy="191259"/>
              </a:xfrm>
              <a:custGeom>
                <a:avLst/>
                <a:gdLst/>
                <a:ahLst/>
                <a:cxnLst/>
                <a:rect l="l" t="t" r="r" b="b"/>
                <a:pathLst>
                  <a:path w="884543" h="191259">
                    <a:moveTo>
                      <a:pt x="29967" y="0"/>
                    </a:moveTo>
                    <a:lnTo>
                      <a:pt x="854576" y="0"/>
                    </a:lnTo>
                    <a:cubicBezTo>
                      <a:pt x="871126" y="0"/>
                      <a:pt x="884543" y="13417"/>
                      <a:pt x="884543" y="29967"/>
                    </a:cubicBezTo>
                    <a:lnTo>
                      <a:pt x="884543" y="161292"/>
                    </a:lnTo>
                    <a:cubicBezTo>
                      <a:pt x="884543" y="169239"/>
                      <a:pt x="881386" y="176862"/>
                      <a:pt x="875766" y="182482"/>
                    </a:cubicBezTo>
                    <a:cubicBezTo>
                      <a:pt x="870146" y="188102"/>
                      <a:pt x="862523" y="191259"/>
                      <a:pt x="854576" y="191259"/>
                    </a:cubicBezTo>
                    <a:lnTo>
                      <a:pt x="29967" y="191259"/>
                    </a:lnTo>
                    <a:cubicBezTo>
                      <a:pt x="13417" y="191259"/>
                      <a:pt x="0" y="177842"/>
                      <a:pt x="0" y="161292"/>
                    </a:cubicBezTo>
                    <a:lnTo>
                      <a:pt x="0" y="29967"/>
                    </a:lnTo>
                    <a:cubicBezTo>
                      <a:pt x="0" y="13417"/>
                      <a:pt x="13417" y="0"/>
                      <a:pt x="29967" y="0"/>
                    </a:cubicBezTo>
                    <a:close/>
                  </a:path>
                </a:pathLst>
              </a:custGeom>
              <a:solidFill>
                <a:srgbClr val="8CB791"/>
              </a:solidFill>
              <a:ln w="19050" cap="sq">
                <a:solidFill>
                  <a:srgbClr val="485849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2" name="TextBox 42"/>
              <p:cNvSpPr txBox="1"/>
              <p:nvPr/>
            </p:nvSpPr>
            <p:spPr>
              <a:xfrm>
                <a:off x="0" y="-31010"/>
                <a:ext cx="884543" cy="259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920"/>
                  </a:lnSpc>
                </a:pPr>
                <a:r>
                  <a:rPr lang="en-US" sz="2800" dirty="0" err="1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목표시장</a:t>
                </a:r>
                <a:r>
                  <a:rPr lang="en-US" sz="2800" dirty="0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 </a:t>
                </a:r>
                <a:r>
                  <a:rPr lang="en-US" sz="2800" dirty="0" err="1">
                    <a:solidFill>
                      <a:srgbClr val="FFFFFF"/>
                    </a:solidFill>
                    <a:latin typeface="Tlab 레트로라이프"/>
                    <a:ea typeface="Tlab 레트로라이프"/>
                    <a:cs typeface="Tlab 레트로라이프"/>
                    <a:sym typeface="Tlab 레트로라이프"/>
                  </a:rPr>
                  <a:t>분석</a:t>
                </a:r>
                <a:endParaRPr 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2830C-A5E0-63B0-1005-5C8269611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3B92C80-3496-5968-F397-25E5D7F412CB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0A965B3-EA41-D276-B8D4-0E0B080A1DC7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FC4628F-F1AC-AF9F-C1D4-70F88A47E790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2F76D16-9AAF-7196-6624-750757812D32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DB7521A-FDCE-B326-7BA5-6E8AE2FEFF20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85C4338-2168-CFE8-0CE4-D9CC0EBAE953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7205688-DEAB-4BB0-ADF0-2ABD67B740AF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C4A4DBC-D542-7756-0BF1-575102BFAB6E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A56F138-82B6-9837-ED1D-DC1F803FBA36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07F4762-CA42-BDFD-EA97-BE1F67264605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5ADE68E-67CA-C58B-DAD4-B6715F3A5876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99D7D59-692B-F2FD-A644-054C51DEDD1D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68A70DC4-2914-D513-79AA-5A29A88355CD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A8D951B1-3265-010B-E1AC-8615EBCA62F0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56790DE3-1F73-1B6D-A235-82C53EAAC670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37CE4DF2-DB8E-94FF-CF7F-FABAA1ADB2F3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C0A8CC5E-6A84-A313-0DF2-B3DCA3A4C0D6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048E086-216E-C7C3-8082-2A51BD6C3685}"/>
              </a:ext>
            </a:extLst>
          </p:cNvPr>
          <p:cNvSpPr txBox="1"/>
          <p:nvPr/>
        </p:nvSpPr>
        <p:spPr>
          <a:xfrm>
            <a:off x="4239801" y="1410881"/>
            <a:ext cx="9360781" cy="12118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799"/>
              </a:lnSpc>
            </a:pPr>
            <a:r>
              <a:rPr lang="ko-KR" altLang="en-US" sz="6999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벤치마킹</a:t>
            </a:r>
            <a:endParaRPr lang="en-US" sz="6999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129363B0-01A5-EA70-1756-CEE5DD84574A}"/>
              </a:ext>
            </a:extLst>
          </p:cNvPr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04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0A99FEE-BD4D-43D1-F7D0-6B80A4C82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8993" y="1142254"/>
            <a:ext cx="5994291" cy="424009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2F5CBC4-9604-81B9-9713-3D6DC43B3E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8155" y="4603381"/>
            <a:ext cx="6003130" cy="4452980"/>
          </a:xfrm>
          <a:prstGeom prst="rect">
            <a:avLst/>
          </a:prstGeom>
        </p:spPr>
      </p:pic>
      <p:sp>
        <p:nvSpPr>
          <p:cNvPr id="30" name="TextBox 27">
            <a:extLst>
              <a:ext uri="{FF2B5EF4-FFF2-40B4-BE49-F238E27FC236}">
                <a16:creationId xmlns:a16="http://schemas.microsoft.com/office/drawing/2014/main" id="{5F2E6DC6-8837-F21C-348C-E726ADECB2EA}"/>
              </a:ext>
            </a:extLst>
          </p:cNvPr>
          <p:cNvSpPr txBox="1"/>
          <p:nvPr/>
        </p:nvSpPr>
        <p:spPr>
          <a:xfrm>
            <a:off x="1465804" y="4202311"/>
            <a:ext cx="9503766" cy="39556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endParaRPr lang="en-US" altLang="ko-KR" sz="20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ㆍ마이셰프</a:t>
            </a:r>
            <a:r>
              <a:rPr lang="ko-KR" altLang="en-US" sz="2000" b="1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en-US" altLang="ko-KR" sz="2000" b="1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(</a:t>
            </a:r>
            <a:r>
              <a:rPr lang="en-US" altLang="ko-KR" sz="2000" b="1" dirty="0" err="1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MyChef</a:t>
            </a:r>
            <a:r>
              <a:rPr lang="en-US" altLang="ko-KR" sz="2000" b="1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)</a:t>
            </a:r>
            <a:endParaRPr lang="ko-KR" altLang="en-US" sz="2000" b="1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－</a:t>
            </a:r>
            <a:r>
              <a:rPr lang="ko-KR" altLang="en-US" sz="2000" dirty="0" err="1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메인페이지</a:t>
            </a:r>
            <a:r>
              <a:rPr lang="ko-KR" altLang="en-US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en-US" altLang="ko-KR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UI</a:t>
            </a:r>
            <a:r>
              <a:rPr lang="ko-KR" altLang="en-US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가 직관적이고 가독성이 뛰어나 사용자 편의성이 우수함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－상품을 카트에 담고 결제까지 진행하는 과정이 간단하고 명확하여 사용자 흐름이 좋음</a:t>
            </a:r>
            <a:endParaRPr lang="en-US" altLang="ko-KR" sz="20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</a:pPr>
            <a:endParaRPr lang="ko-KR" altLang="en-US" sz="20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ㆍ오아시스</a:t>
            </a:r>
            <a:r>
              <a:rPr lang="ko-KR" altLang="en-US" sz="2000" b="1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en-US" altLang="ko-KR" sz="2000" b="1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(Oasis)</a:t>
            </a:r>
            <a:endParaRPr lang="ko-KR" altLang="en-US" sz="2000" b="1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－마이페이지가 깔끔하게 구성되어 있어 정보 확인이 용이함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－상품 상세페이지에 확대 보기 등 기능이 잘 구현되어 있어 상품 정보 </a:t>
            </a:r>
            <a:r>
              <a:rPr lang="ko-KR" altLang="en-US" sz="2000" dirty="0" err="1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전달력이</a:t>
            </a:r>
            <a:r>
              <a:rPr lang="ko-KR" altLang="en-US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 뛰어남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－전체 메뉴 구성과 </a:t>
            </a:r>
            <a:r>
              <a:rPr lang="en-US" altLang="ko-KR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UI </a:t>
            </a:r>
            <a:r>
              <a:rPr lang="ko-KR" altLang="en-US" sz="20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디자인이 체계적이고 사용성이 높음</a:t>
            </a:r>
          </a:p>
        </p:txBody>
      </p:sp>
      <p:grpSp>
        <p:nvGrpSpPr>
          <p:cNvPr id="31" name="Group 40">
            <a:extLst>
              <a:ext uri="{FF2B5EF4-FFF2-40B4-BE49-F238E27FC236}">
                <a16:creationId xmlns:a16="http://schemas.microsoft.com/office/drawing/2014/main" id="{030E2991-E6C2-1894-D1BC-0BC7C30AE7A1}"/>
              </a:ext>
            </a:extLst>
          </p:cNvPr>
          <p:cNvGrpSpPr/>
          <p:nvPr/>
        </p:nvGrpSpPr>
        <p:grpSpPr>
          <a:xfrm>
            <a:off x="1440368" y="3262303"/>
            <a:ext cx="4635693" cy="1047364"/>
            <a:chOff x="0" y="-31010"/>
            <a:chExt cx="1550707" cy="259850"/>
          </a:xfrm>
        </p:grpSpPr>
        <p:sp>
          <p:nvSpPr>
            <p:cNvPr id="32" name="Freeform 41">
              <a:extLst>
                <a:ext uri="{FF2B5EF4-FFF2-40B4-BE49-F238E27FC236}">
                  <a16:creationId xmlns:a16="http://schemas.microsoft.com/office/drawing/2014/main" id="{7A5E092B-B9CC-94AA-1CB1-C4911957FF66}"/>
                </a:ext>
              </a:extLst>
            </p:cNvPr>
            <p:cNvSpPr/>
            <p:nvPr/>
          </p:nvSpPr>
          <p:spPr>
            <a:xfrm>
              <a:off x="0" y="0"/>
              <a:ext cx="1525217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3" name="TextBox 42">
              <a:extLst>
                <a:ext uri="{FF2B5EF4-FFF2-40B4-BE49-F238E27FC236}">
                  <a16:creationId xmlns:a16="http://schemas.microsoft.com/office/drawing/2014/main" id="{F5A2BC58-77D1-494A-977D-C8FDC9A64721}"/>
                </a:ext>
              </a:extLst>
            </p:cNvPr>
            <p:cNvSpPr txBox="1"/>
            <p:nvPr/>
          </p:nvSpPr>
          <p:spPr>
            <a:xfrm>
              <a:off x="0" y="-31010"/>
              <a:ext cx="1550707" cy="25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ko-KR" altLang="en-US" sz="2600" b="1" dirty="0">
                  <a:solidFill>
                    <a:schemeClr val="bg1"/>
                  </a:solidFill>
                  <a:latin typeface="TDTD순고딕" panose="020B0600000101010101" charset="-127"/>
                  <a:ea typeface="TDTD순고딕" panose="020B0600000101010101" charset="-127"/>
                </a:rPr>
                <a:t>벤치마킹 사이트 선정 이유</a:t>
              </a:r>
              <a:endParaRPr lang="en-US" altLang="ko-KR" sz="2600" b="1" dirty="0">
                <a:solidFill>
                  <a:schemeClr val="bg1"/>
                </a:solidFill>
                <a:latin typeface="TDTD순고딕" panose="020B0600000101010101" charset="-127"/>
                <a:ea typeface="TDTD순고딕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6508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AFDC1-3C52-E126-8B15-701D01D39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D7CB100-A3B6-3984-41C9-CB848B0B2D9F}"/>
              </a:ext>
            </a:extLst>
          </p:cNvPr>
          <p:cNvGrpSpPr/>
          <p:nvPr/>
        </p:nvGrpSpPr>
        <p:grpSpPr>
          <a:xfrm>
            <a:off x="-1516027" y="-62745"/>
            <a:ext cx="20846261" cy="10455849"/>
            <a:chOff x="0" y="0"/>
            <a:chExt cx="27795014" cy="1394113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27EAF40-E315-16E1-1C2F-F68D4E9F7EE8}"/>
                </a:ext>
              </a:extLst>
            </p:cNvPr>
            <p:cNvSpPr/>
            <p:nvPr/>
          </p:nvSpPr>
          <p:spPr>
            <a:xfrm>
              <a:off x="0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3967134-2198-54F0-5B98-C81E3E377964}"/>
                </a:ext>
              </a:extLst>
            </p:cNvPr>
            <p:cNvSpPr/>
            <p:nvPr/>
          </p:nvSpPr>
          <p:spPr>
            <a:xfrm>
              <a:off x="695555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FEB4964-D27E-78ED-E690-3BBFB2B0BB9F}"/>
                </a:ext>
              </a:extLst>
            </p:cNvPr>
            <p:cNvSpPr/>
            <p:nvPr/>
          </p:nvSpPr>
          <p:spPr>
            <a:xfrm>
              <a:off x="1388391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E094A710-122C-C4AE-CCBF-99EDA3F53CA4}"/>
                </a:ext>
              </a:extLst>
            </p:cNvPr>
            <p:cNvSpPr/>
            <p:nvPr/>
          </p:nvSpPr>
          <p:spPr>
            <a:xfrm>
              <a:off x="20812271" y="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A26F53B-392D-F150-EBE7-B7F87299F9CB}"/>
                </a:ext>
              </a:extLst>
            </p:cNvPr>
            <p:cNvSpPr/>
            <p:nvPr/>
          </p:nvSpPr>
          <p:spPr>
            <a:xfrm>
              <a:off x="0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948847E-2838-D9A2-FF43-71D125F7D04C}"/>
                </a:ext>
              </a:extLst>
            </p:cNvPr>
            <p:cNvSpPr/>
            <p:nvPr/>
          </p:nvSpPr>
          <p:spPr>
            <a:xfrm>
              <a:off x="695555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3DDF227-807E-1FD6-D7AC-A872BDD51241}"/>
                </a:ext>
              </a:extLst>
            </p:cNvPr>
            <p:cNvSpPr/>
            <p:nvPr/>
          </p:nvSpPr>
          <p:spPr>
            <a:xfrm>
              <a:off x="1388391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6DCDC6AF-F088-6BE0-F222-AFE9E8E88B54}"/>
                </a:ext>
              </a:extLst>
            </p:cNvPr>
            <p:cNvSpPr/>
            <p:nvPr/>
          </p:nvSpPr>
          <p:spPr>
            <a:xfrm>
              <a:off x="20812271" y="6958390"/>
              <a:ext cx="6982743" cy="6982743"/>
            </a:xfrm>
            <a:custGeom>
              <a:avLst/>
              <a:gdLst/>
              <a:ahLst/>
              <a:cxnLst/>
              <a:rect l="l" t="t" r="r" b="b"/>
              <a:pathLst>
                <a:path w="6982743" h="6982743">
                  <a:moveTo>
                    <a:pt x="0" y="0"/>
                  </a:moveTo>
                  <a:lnTo>
                    <a:pt x="6982743" y="0"/>
                  </a:lnTo>
                  <a:lnTo>
                    <a:pt x="6982743" y="6982743"/>
                  </a:lnTo>
                  <a:lnTo>
                    <a:pt x="0" y="69827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3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8E4CC5D-9EC1-D88F-5CCC-DE640061C33E}"/>
              </a:ext>
            </a:extLst>
          </p:cNvPr>
          <p:cNvGrpSpPr/>
          <p:nvPr/>
        </p:nvGrpSpPr>
        <p:grpSpPr>
          <a:xfrm>
            <a:off x="980630" y="838519"/>
            <a:ext cx="16326741" cy="8681896"/>
            <a:chOff x="0" y="0"/>
            <a:chExt cx="21768988" cy="11575861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6D6B3BB-0D7E-0CF9-B09D-1A0390C34C33}"/>
                </a:ext>
              </a:extLst>
            </p:cNvPr>
            <p:cNvGrpSpPr/>
            <p:nvPr/>
          </p:nvGrpSpPr>
          <p:grpSpPr>
            <a:xfrm>
              <a:off x="128188" y="147210"/>
              <a:ext cx="21640800" cy="11428651"/>
              <a:chOff x="0" y="0"/>
              <a:chExt cx="4274726" cy="2257511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9F80B62-4B8F-0A41-A303-44C65555D5C3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628566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36381096-14D4-E251-92C2-E21F4DE1509C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9A138729-F3F8-6B08-1EE0-C21A88CEB3B7}"/>
                </a:ext>
              </a:extLst>
            </p:cNvPr>
            <p:cNvGrpSpPr/>
            <p:nvPr/>
          </p:nvGrpSpPr>
          <p:grpSpPr>
            <a:xfrm>
              <a:off x="0" y="0"/>
              <a:ext cx="21640800" cy="11428651"/>
              <a:chOff x="0" y="0"/>
              <a:chExt cx="4274726" cy="2257511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573BF96-2A62-E301-FF93-DECC1E6820E5}"/>
                  </a:ext>
                </a:extLst>
              </p:cNvPr>
              <p:cNvSpPr/>
              <p:nvPr/>
            </p:nvSpPr>
            <p:spPr>
              <a:xfrm>
                <a:off x="0" y="0"/>
                <a:ext cx="4274726" cy="2257511"/>
              </a:xfrm>
              <a:custGeom>
                <a:avLst/>
                <a:gdLst/>
                <a:ahLst/>
                <a:cxnLst/>
                <a:rect l="l" t="t" r="r" b="b"/>
                <a:pathLst>
                  <a:path w="4274726" h="2257511">
                    <a:moveTo>
                      <a:pt x="0" y="0"/>
                    </a:moveTo>
                    <a:lnTo>
                      <a:pt x="4274726" y="0"/>
                    </a:lnTo>
                    <a:lnTo>
                      <a:pt x="4274726" y="2257511"/>
                    </a:lnTo>
                    <a:lnTo>
                      <a:pt x="0" y="2257511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658C6A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CFE57C8-19B9-E356-C96E-25A979EE8E04}"/>
                  </a:ext>
                </a:extLst>
              </p:cNvPr>
              <p:cNvSpPr txBox="1"/>
              <p:nvPr/>
            </p:nvSpPr>
            <p:spPr>
              <a:xfrm>
                <a:off x="0" y="-47625"/>
                <a:ext cx="4274726" cy="230513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/>
              </a:p>
            </p:txBody>
          </p:sp>
        </p:grpSp>
      </p:grpSp>
      <p:sp>
        <p:nvSpPr>
          <p:cNvPr id="18" name="Freeform 18">
            <a:extLst>
              <a:ext uri="{FF2B5EF4-FFF2-40B4-BE49-F238E27FC236}">
                <a16:creationId xmlns:a16="http://schemas.microsoft.com/office/drawing/2014/main" id="{71CC940E-004B-81A0-F19F-DF9205F578BF}"/>
              </a:ext>
            </a:extLst>
          </p:cNvPr>
          <p:cNvSpPr/>
          <p:nvPr/>
        </p:nvSpPr>
        <p:spPr>
          <a:xfrm>
            <a:off x="15720211" y="231437"/>
            <a:ext cx="1136863" cy="1168738"/>
          </a:xfrm>
          <a:custGeom>
            <a:avLst/>
            <a:gdLst/>
            <a:ahLst/>
            <a:cxnLst/>
            <a:rect l="l" t="t" r="r" b="b"/>
            <a:pathLst>
              <a:path w="1136863" h="1168738">
                <a:moveTo>
                  <a:pt x="0" y="0"/>
                </a:moveTo>
                <a:lnTo>
                  <a:pt x="1136863" y="0"/>
                </a:lnTo>
                <a:lnTo>
                  <a:pt x="1136863" y="1168738"/>
                </a:lnTo>
                <a:lnTo>
                  <a:pt x="0" y="1168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055F25C2-E8ED-DAD4-8302-38B0E44C139D}"/>
              </a:ext>
            </a:extLst>
          </p:cNvPr>
          <p:cNvSpPr txBox="1"/>
          <p:nvPr/>
        </p:nvSpPr>
        <p:spPr>
          <a:xfrm>
            <a:off x="4239802" y="1257300"/>
            <a:ext cx="10103561" cy="1134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799"/>
              </a:lnSpc>
            </a:pPr>
            <a:r>
              <a:rPr lang="ko-KR" altLang="en-US" sz="5000" dirty="0">
                <a:solidFill>
                  <a:srgbClr val="485849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rPr>
              <a:t>일반회원의　요구사항　및　구현</a:t>
            </a:r>
            <a:endParaRPr lang="en-US" sz="5000" dirty="0">
              <a:solidFill>
                <a:srgbClr val="485849"/>
              </a:solidFill>
              <a:latin typeface="Tlab 레트로라이프"/>
              <a:ea typeface="Tlab 레트로라이프"/>
              <a:cs typeface="Tlab 레트로라이프"/>
              <a:sym typeface="Tlab 레트로라이프"/>
            </a:endParaRP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2F1FAC3A-9190-1B29-0D04-E5C431515AC1}"/>
              </a:ext>
            </a:extLst>
          </p:cNvPr>
          <p:cNvSpPr txBox="1"/>
          <p:nvPr/>
        </p:nvSpPr>
        <p:spPr>
          <a:xfrm>
            <a:off x="1822669" y="989012"/>
            <a:ext cx="2048120" cy="176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91"/>
              </a:lnSpc>
            </a:pPr>
            <a:r>
              <a:rPr lang="en-US" sz="10350" b="1">
                <a:solidFill>
                  <a:srgbClr val="8CB791">
                    <a:alpha val="73725"/>
                  </a:srgbClr>
                </a:solidFill>
                <a:latin typeface="Tlab 레트로라이프 Bold"/>
                <a:ea typeface="Tlab 레트로라이프 Bold"/>
                <a:cs typeface="Tlab 레트로라이프 Bold"/>
                <a:sym typeface="Tlab 레트로라이프 Bold"/>
              </a:rPr>
              <a:t>05</a:t>
            </a:r>
          </a:p>
        </p:txBody>
      </p:sp>
      <p:grpSp>
        <p:nvGrpSpPr>
          <p:cNvPr id="30" name="Group 21">
            <a:extLst>
              <a:ext uri="{FF2B5EF4-FFF2-40B4-BE49-F238E27FC236}">
                <a16:creationId xmlns:a16="http://schemas.microsoft.com/office/drawing/2014/main" id="{425CD7A5-E24D-C194-FA54-93B926160164}"/>
              </a:ext>
            </a:extLst>
          </p:cNvPr>
          <p:cNvGrpSpPr/>
          <p:nvPr/>
        </p:nvGrpSpPr>
        <p:grpSpPr>
          <a:xfrm>
            <a:off x="1933030" y="3046605"/>
            <a:ext cx="7254849" cy="5983094"/>
            <a:chOff x="0" y="0"/>
            <a:chExt cx="2091879" cy="932045"/>
          </a:xfrm>
        </p:grpSpPr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A6051BF-7120-CFAE-8073-831A70AA768E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2" name="TextBox 23">
              <a:extLst>
                <a:ext uri="{FF2B5EF4-FFF2-40B4-BE49-F238E27FC236}">
                  <a16:creationId xmlns:a16="http://schemas.microsoft.com/office/drawing/2014/main" id="{E91E0D3D-F410-F30A-8BB4-3B3193848014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40">
            <a:extLst>
              <a:ext uri="{FF2B5EF4-FFF2-40B4-BE49-F238E27FC236}">
                <a16:creationId xmlns:a16="http://schemas.microsoft.com/office/drawing/2014/main" id="{EC286257-84E6-CFD4-0FD1-E42939A33555}"/>
              </a:ext>
            </a:extLst>
          </p:cNvPr>
          <p:cNvGrpSpPr/>
          <p:nvPr/>
        </p:nvGrpSpPr>
        <p:grpSpPr>
          <a:xfrm>
            <a:off x="1933030" y="2928864"/>
            <a:ext cx="4162969" cy="1047364"/>
            <a:chOff x="0" y="-31010"/>
            <a:chExt cx="884543" cy="259850"/>
          </a:xfrm>
        </p:grpSpPr>
        <p:sp>
          <p:nvSpPr>
            <p:cNvPr id="34" name="Freeform 41">
              <a:extLst>
                <a:ext uri="{FF2B5EF4-FFF2-40B4-BE49-F238E27FC236}">
                  <a16:creationId xmlns:a16="http://schemas.microsoft.com/office/drawing/2014/main" id="{503DB376-C8D8-63B3-46AA-B97B48BC9382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5" name="TextBox 42">
              <a:extLst>
                <a:ext uri="{FF2B5EF4-FFF2-40B4-BE49-F238E27FC236}">
                  <a16:creationId xmlns:a16="http://schemas.microsoft.com/office/drawing/2014/main" id="{4B59FFBC-A1C1-82DF-7758-A2ABA997EC7D}"/>
                </a:ext>
              </a:extLst>
            </p:cNvPr>
            <p:cNvSpPr txBox="1"/>
            <p:nvPr/>
          </p:nvSpPr>
          <p:spPr>
            <a:xfrm>
              <a:off x="0" y="-31010"/>
              <a:ext cx="884543" cy="25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사용자의　요구사항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sp>
        <p:nvSpPr>
          <p:cNvPr id="38" name="TextBox 23">
            <a:extLst>
              <a:ext uri="{FF2B5EF4-FFF2-40B4-BE49-F238E27FC236}">
                <a16:creationId xmlns:a16="http://schemas.microsoft.com/office/drawing/2014/main" id="{41BE9EB1-1E89-44DC-3A6C-7901BF7185BE}"/>
              </a:ext>
            </a:extLst>
          </p:cNvPr>
          <p:cNvSpPr txBox="1"/>
          <p:nvPr/>
        </p:nvSpPr>
        <p:spPr>
          <a:xfrm>
            <a:off x="6441036" y="5314200"/>
            <a:ext cx="10562554" cy="513496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42" name="TextBox 27">
            <a:extLst>
              <a:ext uri="{FF2B5EF4-FFF2-40B4-BE49-F238E27FC236}">
                <a16:creationId xmlns:a16="http://schemas.microsoft.com/office/drawing/2014/main" id="{FC7771D9-884F-1C38-0C49-E2E61C7526ED}"/>
              </a:ext>
            </a:extLst>
          </p:cNvPr>
          <p:cNvSpPr txBox="1"/>
          <p:nvPr/>
        </p:nvSpPr>
        <p:spPr>
          <a:xfrm>
            <a:off x="2259395" y="4062390"/>
            <a:ext cx="6720844" cy="4955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사용자는 회원가입 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/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로그인 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(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소셜 로그인 포함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)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기능을 원한다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비밀번호 재발급 및 회원 정보 수정 기능을 원한다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상품 목록 조회 및 상세 조회 기능을 원한다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상품 검색 기능과 함께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,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장바구니 담기 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/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삭제 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/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주문 기능을 원한다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찜 목록 및 최근 본 상품 확인 기능을 원한다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배송지 관리 및 기본 배송지 설정 기능을 원한다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마이페이지에서 주문 및 취소 내역 확인 기능을 원한다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sz="2300" dirty="0" err="1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QnA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 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작성 및 확인 기능을 원한다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리뷰 작성 및 쿠폰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/</a:t>
            </a:r>
            <a:r>
              <a:rPr lang="ko-KR" altLang="en-US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포인트 확인 및 적용 기능을 원한다</a:t>
            </a:r>
            <a:r>
              <a:rPr lang="en-US" altLang="ko-KR" sz="2300" dirty="0">
                <a:solidFill>
                  <a:srgbClr val="5C685D"/>
                </a:solidFill>
                <a:latin typeface="TDTD순고딕" panose="020B0600000101010101" charset="-127"/>
                <a:ea typeface="TDTD순고딕" panose="020B0600000101010101" charset="-127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300" dirty="0">
              <a:solidFill>
                <a:srgbClr val="5C685D"/>
              </a:solidFill>
              <a:latin typeface="TDTD순고딕" panose="020B0600000101010101" charset="-127"/>
              <a:ea typeface="TDTD순고딕" panose="020B0600000101010101" charset="-127"/>
              <a:cs typeface="TDTD순고딕"/>
              <a:sym typeface="TDTD순고딕"/>
            </a:endParaRPr>
          </a:p>
        </p:txBody>
      </p:sp>
      <p:grpSp>
        <p:nvGrpSpPr>
          <p:cNvPr id="43" name="Group 21">
            <a:extLst>
              <a:ext uri="{FF2B5EF4-FFF2-40B4-BE49-F238E27FC236}">
                <a16:creationId xmlns:a16="http://schemas.microsoft.com/office/drawing/2014/main" id="{C892656C-480A-D164-888C-584DCC3D3341}"/>
              </a:ext>
            </a:extLst>
          </p:cNvPr>
          <p:cNvGrpSpPr/>
          <p:nvPr/>
        </p:nvGrpSpPr>
        <p:grpSpPr>
          <a:xfrm>
            <a:off x="9284020" y="3029956"/>
            <a:ext cx="7254849" cy="5999743"/>
            <a:chOff x="0" y="0"/>
            <a:chExt cx="2091879" cy="932045"/>
          </a:xfrm>
        </p:grpSpPr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BE67E3EE-E0EE-27FE-16BD-E169A26D13F2}"/>
                </a:ext>
              </a:extLst>
            </p:cNvPr>
            <p:cNvSpPr/>
            <p:nvPr/>
          </p:nvSpPr>
          <p:spPr>
            <a:xfrm>
              <a:off x="0" y="0"/>
              <a:ext cx="2091879" cy="932045"/>
            </a:xfrm>
            <a:custGeom>
              <a:avLst/>
              <a:gdLst/>
              <a:ahLst/>
              <a:cxnLst/>
              <a:rect l="l" t="t" r="r" b="b"/>
              <a:pathLst>
                <a:path w="2091879" h="932045">
                  <a:moveTo>
                    <a:pt x="29398" y="0"/>
                  </a:moveTo>
                  <a:lnTo>
                    <a:pt x="2062482" y="0"/>
                  </a:lnTo>
                  <a:cubicBezTo>
                    <a:pt x="2070278" y="0"/>
                    <a:pt x="2077756" y="3097"/>
                    <a:pt x="2083269" y="8610"/>
                  </a:cubicBezTo>
                  <a:cubicBezTo>
                    <a:pt x="2088782" y="14123"/>
                    <a:pt x="2091879" y="21601"/>
                    <a:pt x="2091879" y="29398"/>
                  </a:cubicBezTo>
                  <a:lnTo>
                    <a:pt x="2091879" y="902647"/>
                  </a:lnTo>
                  <a:cubicBezTo>
                    <a:pt x="2091879" y="918883"/>
                    <a:pt x="2078717" y="932045"/>
                    <a:pt x="2062482" y="932045"/>
                  </a:cubicBezTo>
                  <a:lnTo>
                    <a:pt x="29398" y="932045"/>
                  </a:lnTo>
                  <a:cubicBezTo>
                    <a:pt x="13162" y="932045"/>
                    <a:pt x="0" y="918883"/>
                    <a:pt x="0" y="902647"/>
                  </a:cubicBezTo>
                  <a:lnTo>
                    <a:pt x="0" y="29398"/>
                  </a:lnTo>
                  <a:cubicBezTo>
                    <a:pt x="0" y="13162"/>
                    <a:pt x="13162" y="0"/>
                    <a:pt x="2939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TextBox 23">
              <a:extLst>
                <a:ext uri="{FF2B5EF4-FFF2-40B4-BE49-F238E27FC236}">
                  <a16:creationId xmlns:a16="http://schemas.microsoft.com/office/drawing/2014/main" id="{60231727-2616-04A5-BD1D-A4EF238AB203}"/>
                </a:ext>
              </a:extLst>
            </p:cNvPr>
            <p:cNvSpPr txBox="1"/>
            <p:nvPr/>
          </p:nvSpPr>
          <p:spPr>
            <a:xfrm>
              <a:off x="0" y="-38100"/>
              <a:ext cx="2091879" cy="9701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46" name="Group 40">
            <a:extLst>
              <a:ext uri="{FF2B5EF4-FFF2-40B4-BE49-F238E27FC236}">
                <a16:creationId xmlns:a16="http://schemas.microsoft.com/office/drawing/2014/main" id="{5BB227BB-8593-AA12-FBC8-C18C2CCD5158}"/>
              </a:ext>
            </a:extLst>
          </p:cNvPr>
          <p:cNvGrpSpPr/>
          <p:nvPr/>
        </p:nvGrpSpPr>
        <p:grpSpPr>
          <a:xfrm>
            <a:off x="9284021" y="2912216"/>
            <a:ext cx="2644258" cy="1047364"/>
            <a:chOff x="0" y="-31010"/>
            <a:chExt cx="884543" cy="259850"/>
          </a:xfrm>
        </p:grpSpPr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2EE6062D-6B04-D0FB-5911-E31A815F30EC}"/>
                </a:ext>
              </a:extLst>
            </p:cNvPr>
            <p:cNvSpPr/>
            <p:nvPr/>
          </p:nvSpPr>
          <p:spPr>
            <a:xfrm>
              <a:off x="0" y="0"/>
              <a:ext cx="884543" cy="191259"/>
            </a:xfrm>
            <a:custGeom>
              <a:avLst/>
              <a:gdLst/>
              <a:ahLst/>
              <a:cxnLst/>
              <a:rect l="l" t="t" r="r" b="b"/>
              <a:pathLst>
                <a:path w="884543" h="191259">
                  <a:moveTo>
                    <a:pt x="29967" y="0"/>
                  </a:moveTo>
                  <a:lnTo>
                    <a:pt x="854576" y="0"/>
                  </a:lnTo>
                  <a:cubicBezTo>
                    <a:pt x="871126" y="0"/>
                    <a:pt x="884543" y="13417"/>
                    <a:pt x="884543" y="29967"/>
                  </a:cubicBezTo>
                  <a:lnTo>
                    <a:pt x="884543" y="161292"/>
                  </a:lnTo>
                  <a:cubicBezTo>
                    <a:pt x="884543" y="169239"/>
                    <a:pt x="881386" y="176862"/>
                    <a:pt x="875766" y="182482"/>
                  </a:cubicBezTo>
                  <a:cubicBezTo>
                    <a:pt x="870146" y="188102"/>
                    <a:pt x="862523" y="191259"/>
                    <a:pt x="854576" y="191259"/>
                  </a:cubicBezTo>
                  <a:lnTo>
                    <a:pt x="29967" y="191259"/>
                  </a:lnTo>
                  <a:cubicBezTo>
                    <a:pt x="13417" y="191259"/>
                    <a:pt x="0" y="177842"/>
                    <a:pt x="0" y="161292"/>
                  </a:cubicBezTo>
                  <a:lnTo>
                    <a:pt x="0" y="29967"/>
                  </a:lnTo>
                  <a:cubicBezTo>
                    <a:pt x="0" y="13417"/>
                    <a:pt x="13417" y="0"/>
                    <a:pt x="29967" y="0"/>
                  </a:cubicBezTo>
                  <a:close/>
                </a:path>
              </a:pathLst>
            </a:custGeom>
            <a:solidFill>
              <a:srgbClr val="8CB791"/>
            </a:solidFill>
            <a:ln w="19050" cap="sq">
              <a:solidFill>
                <a:srgbClr val="485849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8" name="TextBox 42">
              <a:extLst>
                <a:ext uri="{FF2B5EF4-FFF2-40B4-BE49-F238E27FC236}">
                  <a16:creationId xmlns:a16="http://schemas.microsoft.com/office/drawing/2014/main" id="{A5A2B558-B64E-732C-BA92-65367079850D}"/>
                </a:ext>
              </a:extLst>
            </p:cNvPr>
            <p:cNvSpPr txBox="1"/>
            <p:nvPr/>
          </p:nvSpPr>
          <p:spPr>
            <a:xfrm>
              <a:off x="0" y="-31010"/>
              <a:ext cx="884543" cy="259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20"/>
                </a:lnSpc>
              </a:pPr>
              <a:r>
                <a:rPr lang="ko-KR" altLang="en-US" sz="2800" dirty="0">
                  <a:solidFill>
                    <a:srgbClr val="FFFFFF"/>
                  </a:solidFill>
                  <a:latin typeface="Tlab 레트로라이프"/>
                  <a:ea typeface="Tlab 레트로라이프"/>
                  <a:cs typeface="Tlab 레트로라이프"/>
                  <a:sym typeface="Tlab 레트로라이프"/>
                </a:rPr>
                <a:t>구현내용</a:t>
              </a:r>
              <a:endParaRPr lang="en-US" sz="2800" dirty="0">
                <a:solidFill>
                  <a:srgbClr val="FFFFFF"/>
                </a:solidFill>
                <a:latin typeface="Tlab 레트로라이프"/>
                <a:ea typeface="Tlab 레트로라이프"/>
                <a:cs typeface="Tlab 레트로라이프"/>
                <a:sym typeface="Tlab 레트로라이프"/>
              </a:endParaRPr>
            </a:p>
          </p:txBody>
        </p:sp>
      </p:grp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F7049AF5-DB29-A9E3-57D1-4F63F7D03596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680301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29591341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4085959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6CE99534-C748-1CBE-937D-25C4185967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78297"/>
              </p:ext>
            </p:extLst>
          </p:nvPr>
        </p:nvGraphicFramePr>
        <p:xfrm>
          <a:off x="9605583" y="3924300"/>
          <a:ext cx="6214754" cy="4876800"/>
        </p:xfrm>
        <a:graphic>
          <a:graphicData uri="http://schemas.openxmlformats.org/drawingml/2006/table">
            <a:tbl>
              <a:tblPr/>
              <a:tblGrid>
                <a:gridCol w="6214754">
                  <a:extLst>
                    <a:ext uri="{9D8B030D-6E8A-4147-A177-3AD203B41FA5}">
                      <a16:colId xmlns:a16="http://schemas.microsoft.com/office/drawing/2014/main" val="2408611923"/>
                    </a:ext>
                  </a:extLst>
                </a:gridCol>
              </a:tblGrid>
              <a:tr h="4876800">
                <a:tc>
                  <a:txBody>
                    <a:bodyPr/>
                    <a:lstStyle/>
                    <a:p>
                      <a:pPr marL="342900" indent="-342900">
                        <a:buFontTx/>
                        <a:buChar char="-"/>
                      </a:pP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회원가입 </a:t>
                      </a:r>
                      <a:r>
                        <a:rPr lang="en-US" altLang="ko-KR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/ </a:t>
                      </a:r>
                      <a:r>
                        <a:rPr lang="ko-KR" altLang="en-US" sz="230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로그인 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비밀번호재발급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회원정보수정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상품 목록 및 </a:t>
                      </a:r>
                      <a:r>
                        <a:rPr lang="ko-KR" altLang="en-US" sz="230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상세 조회 </a:t>
                      </a:r>
                      <a:r>
                        <a:rPr lang="en-US" altLang="ko-KR" sz="230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(</a:t>
                      </a:r>
                      <a:r>
                        <a:rPr lang="ko-KR" altLang="en-US" sz="230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기능별 정렬</a:t>
                      </a:r>
                      <a:r>
                        <a:rPr lang="en-US" altLang="ko-KR" sz="230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)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주문</a:t>
                      </a:r>
                      <a:r>
                        <a:rPr lang="en-US" altLang="ko-KR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,</a:t>
                      </a: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취소가능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상품검색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장바구니 담기 </a:t>
                      </a:r>
                      <a:r>
                        <a:rPr lang="en-US" altLang="ko-KR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/ </a:t>
                      </a: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삭제 </a:t>
                      </a:r>
                      <a:r>
                        <a:rPr lang="en-US" altLang="ko-KR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/ </a:t>
                      </a: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주문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altLang="ko-KR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 </a:t>
                      </a: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찜 목록 및 최근 본 상품 확인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altLang="ko-KR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 </a:t>
                      </a: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배송지 관리 및 기본배송지 설정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altLang="ko-KR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 </a:t>
                      </a: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마이페이지에서 주문</a:t>
                      </a:r>
                      <a:r>
                        <a:rPr lang="en-US" altLang="ko-KR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/</a:t>
                      </a: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취소 내역 확인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altLang="ko-KR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 </a:t>
                      </a:r>
                      <a:r>
                        <a:rPr lang="en-US" altLang="ko-KR" sz="2300" dirty="0" err="1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QnA</a:t>
                      </a:r>
                      <a:r>
                        <a:rPr lang="en-US" altLang="ko-KR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 </a:t>
                      </a: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작성 및 확인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리뷰</a:t>
                      </a:r>
                      <a:endParaRPr lang="en-US" altLang="ko-KR" sz="2300" dirty="0">
                        <a:solidFill>
                          <a:srgbClr val="5C685D"/>
                        </a:solidFill>
                        <a:latin typeface="TDTD순고딕" panose="020B0600000101010101" charset="-127"/>
                        <a:ea typeface="TDTD순고딕" panose="020B0600000101010101" charset="-127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쿠폰</a:t>
                      </a:r>
                      <a:r>
                        <a:rPr lang="en-US" altLang="ko-KR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/</a:t>
                      </a:r>
                      <a:r>
                        <a:rPr lang="ko-KR" altLang="en-US" sz="2300" dirty="0">
                          <a:solidFill>
                            <a:srgbClr val="5C685D"/>
                          </a:solidFill>
                          <a:latin typeface="TDTD순고딕" panose="020B0600000101010101" charset="-127"/>
                          <a:ea typeface="TDTD순고딕" panose="020B0600000101010101" charset="-127"/>
                        </a:rPr>
                        <a:t>포인트 확인 및 적용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633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2166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2428</Words>
  <Application>Microsoft Office PowerPoint</Application>
  <PresentationFormat>사용자 지정</PresentationFormat>
  <Paragraphs>488</Paragraphs>
  <Slides>63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3" baseType="lpstr">
      <vt:lpstr>Wingdings</vt:lpstr>
      <vt:lpstr>TDTD순고딕 Bold</vt:lpstr>
      <vt:lpstr>Poppins</vt:lpstr>
      <vt:lpstr>맑은 고딕</vt:lpstr>
      <vt:lpstr>Arial</vt:lpstr>
      <vt:lpstr>Tlab 레트로라이프</vt:lpstr>
      <vt:lpstr>TDTD순고딕</vt:lpstr>
      <vt:lpstr>Tlab 레트로라이프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벤치마킹 사이트 수집, 관련회사 조사</dc:title>
  <dc:creator>05-00</dc:creator>
  <cp:lastModifiedBy>05-00</cp:lastModifiedBy>
  <cp:revision>42</cp:revision>
  <dcterms:created xsi:type="dcterms:W3CDTF">2006-08-16T00:00:00Z</dcterms:created>
  <dcterms:modified xsi:type="dcterms:W3CDTF">2025-07-01T02:48:44Z</dcterms:modified>
  <dc:identifier>DAGm1wGUey0</dc:identifier>
</cp:coreProperties>
</file>